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795" r:id="rId2"/>
    <p:sldId id="1383" r:id="rId3"/>
    <p:sldId id="796" r:id="rId4"/>
    <p:sldId id="616" r:id="rId5"/>
    <p:sldId id="349" r:id="rId6"/>
    <p:sldId id="273" r:id="rId7"/>
    <p:sldId id="1390" r:id="rId8"/>
    <p:sldId id="719" r:id="rId9"/>
    <p:sldId id="1372" r:id="rId10"/>
    <p:sldId id="807" r:id="rId11"/>
    <p:sldId id="1387" r:id="rId12"/>
    <p:sldId id="1375" r:id="rId13"/>
    <p:sldId id="1377" r:id="rId14"/>
    <p:sldId id="1378" r:id="rId15"/>
    <p:sldId id="1391" r:id="rId16"/>
    <p:sldId id="1374" r:id="rId17"/>
    <p:sldId id="1380" r:id="rId18"/>
    <p:sldId id="1396" r:id="rId19"/>
    <p:sldId id="752" r:id="rId20"/>
    <p:sldId id="787" r:id="rId21"/>
    <p:sldId id="789" r:id="rId22"/>
    <p:sldId id="1384" r:id="rId23"/>
    <p:sldId id="805" r:id="rId24"/>
    <p:sldId id="788" r:id="rId2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7"/>
    <p:restoredTop sz="85442"/>
  </p:normalViewPr>
  <p:slideViewPr>
    <p:cSldViewPr snapToGrid="0">
      <p:cViewPr varScale="1">
        <p:scale>
          <a:sx n="108" d="100"/>
          <a:sy n="108" d="100"/>
        </p:scale>
        <p:origin x="1240" y="200"/>
      </p:cViewPr>
      <p:guideLst/>
    </p:cSldViewPr>
  </p:slideViewPr>
  <p:outlineViewPr>
    <p:cViewPr>
      <p:scale>
        <a:sx n="33" d="100"/>
        <a:sy n="33" d="100"/>
      </p:scale>
      <p:origin x="0" y="-3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92AA1-B82A-1742-A550-667D34875737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1A02B-819C-4C45-B82C-677AB9A0ED0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821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625B-A755-5F41-973A-6E9493D73932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4EB2-4B15-5B30-3F1F-74F69C8C4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39AD0-8C0D-31C9-3610-67C96C709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FCE47-0EA3-231A-5073-236BBC06D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C99CD-BC95-6588-6A9A-F1B731464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625B-A755-5F41-973A-6E9493D73932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8218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CN" dirty="0"/>
              <a:t>ot a BD. Observed B with JWST NIRSpec, and observed A&amp;B with X-shooter.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1A02B-819C-4C45-B82C-677AB9A0ED0A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4277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10.5Gyr </a:t>
            </a:r>
            <a:r>
              <a:rPr lang="zh-CN" altLang="en-US" dirty="0"/>
              <a:t>的年龄相对其</a:t>
            </a:r>
            <a:r>
              <a:rPr lang="en-US" altLang="zh-CN" dirty="0"/>
              <a:t>10Tyr</a:t>
            </a:r>
            <a:r>
              <a:rPr lang="zh-CN" altLang="en-US" dirty="0"/>
              <a:t>的寿命来说，</a:t>
            </a:r>
            <a:r>
              <a:rPr lang="en-CN" dirty="0"/>
              <a:t>B</a:t>
            </a:r>
            <a:r>
              <a:rPr lang="zh-CN" altLang="en-US" dirty="0"/>
              <a:t> 还是个刚满月的婴儿。</a:t>
            </a:r>
            <a:r>
              <a:rPr lang="en-CN" b="1" dirty="0"/>
              <a:t>JWST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1A02B-819C-4C45-B82C-677AB9A0ED0A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72137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spent 10 Gyr to</a:t>
            </a:r>
            <a:r>
              <a:rPr lang="en-CN" dirty="0"/>
              <a:t> reached radiative </a:t>
            </a:r>
            <a:r>
              <a:rPr lang="en-US" dirty="0"/>
              <a:t>equilibrium</a:t>
            </a:r>
            <a:r>
              <a:rPr lang="en-CN" dirty="0"/>
              <a:t>. </a:t>
            </a:r>
            <a:r>
              <a:rPr lang="en-US" dirty="0"/>
              <a:t>I</a:t>
            </a:r>
            <a:r>
              <a:rPr lang="en-CN" dirty="0"/>
              <a:t>t is a baby star compared to its 10+ Tyr lifetime.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VVV 1256-62B is a extremely low mass star. </a:t>
            </a:r>
            <a:r>
              <a:rPr lang="en-US" dirty="0"/>
              <a:t>W</a:t>
            </a:r>
            <a:r>
              <a:rPr lang="en-CN" dirty="0"/>
              <a:t>ill shine for 10+ trillion years.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1A02B-819C-4C45-B82C-677AB9A0ED0A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2809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1A02B-819C-4C45-B82C-677AB9A0ED0A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3906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Vtotal = 406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1A02B-819C-4C45-B82C-677AB9A0ED0A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7209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VVV 1256-62B is a extremely low mass star. </a:t>
            </a:r>
            <a:r>
              <a:rPr lang="en-US" dirty="0"/>
              <a:t>W</a:t>
            </a:r>
            <a:r>
              <a:rPr lang="en-CN" dirty="0"/>
              <a:t>ill shine for 10+ trillion years.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1A02B-819C-4C45-B82C-677AB9A0ED0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204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gruze.org</a:t>
            </a:r>
            <a:r>
              <a:rPr lang="en-US" dirty="0"/>
              <a:t>/10pc/resources/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A4,F8,G18,K38,M285,L25,T45,Y19,D21. star/BD=4.2.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There is no young BD within 10 pc.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FFF12"/>
                </a:solidFill>
                <a:effectLst/>
                <a:latin typeface="Andale Mono" panose="020B0509000000000004" pitchFamily="49" charset="0"/>
              </a:rPr>
              <a:t>T dwarfs are the majority, but more difficult to observe than L dwarfs.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有的</a:t>
            </a:r>
            <a:r>
              <a:rPr lang="en-US" dirty="0"/>
              <a:t>&lt;</a:t>
            </a:r>
            <a:r>
              <a:rPr lang="en-US" altLang="zh-CN" dirty="0"/>
              <a:t>400K</a:t>
            </a:r>
            <a:r>
              <a:rPr lang="en-US" dirty="0"/>
              <a:t>低温天体可能没被发现</a:t>
            </a:r>
            <a:r>
              <a:rPr lang="zh-CN" altLang="en-US" dirty="0"/>
              <a:t>，亮星周围可能有没探测到的伴星。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C625B-A755-5F41-973A-6E9493D73932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664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Known BDs have mass between 3-80 </a:t>
            </a:r>
            <a:r>
              <a:rPr lang="en-US" altLang="zh-CN" sz="1200" dirty="0" err="1">
                <a:solidFill>
                  <a:schemeClr val="bg1"/>
                </a:solidFill>
              </a:rPr>
              <a:t>Mjup</a:t>
            </a:r>
            <a:r>
              <a:rPr lang="en-US" altLang="zh-CN" sz="1200" dirty="0">
                <a:solidFill>
                  <a:schemeClr val="bg1"/>
                </a:solidFill>
              </a:rPr>
              <a:t>, all have radius similar to that of Jupiter.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FEBF9-1171-BD44-90BB-12B0D6A1DE4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991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would like to emphasize the importance of BDs, before I move to metal-poor </a:t>
            </a:r>
            <a:r>
              <a:rPr lang="en-US" sz="1200" dirty="0" err="1"/>
              <a:t>BDs.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One of the first motivations is for dark matter candidate? (No!)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Star/BD fraction is around 5, there are still a lot faint BDs nearby we have not observed.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5778B-7482-AE42-9B55-E85A4E5BBA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378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Open clusters have </a:t>
            </a:r>
            <a:r>
              <a:rPr lang="fr-FR" dirty="0" err="1"/>
              <a:t>young</a:t>
            </a:r>
            <a:r>
              <a:rPr lang="fr-FR" dirty="0"/>
              <a:t> </a:t>
            </a:r>
            <a:r>
              <a:rPr lang="fr-FR" dirty="0" err="1"/>
              <a:t>age</a:t>
            </a:r>
            <a:r>
              <a:rPr lang="en-US" dirty="0"/>
              <a:t>, and further away. M dwarf primary have larger error of age and metallicity constraint, can provide precise distances. </a:t>
            </a:r>
            <a:r>
              <a:rPr lang="en-US" dirty="0" err="1"/>
              <a:t>FGK</a:t>
            </a:r>
            <a:r>
              <a:rPr lang="en-US" dirty="0"/>
              <a:t> for </a:t>
            </a:r>
            <a:r>
              <a:rPr lang="en-US" dirty="0" err="1"/>
              <a:t>metallcity</a:t>
            </a:r>
            <a:r>
              <a:rPr lang="en-US" dirty="0"/>
              <a:t>, WD for age. Binary brown dwarfs for dynamical mass.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5778B-7482-AE42-9B55-E85A4E5BBA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80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M4 + T6+T9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1A02B-819C-4C45-B82C-677AB9A0ED0A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003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Aab &lt; 50 yr, Bab &lt; 160 yr. AB</a:t>
            </a:r>
            <a:r>
              <a:rPr lang="en-US" altLang="zh-CN" dirty="0"/>
              <a:t>&gt;</a:t>
            </a:r>
            <a:r>
              <a:rPr lang="en-CN" dirty="0"/>
              <a:t> 10万年</a:t>
            </a:r>
            <a:r>
              <a:rPr lang="zh-CN" altLang="en-US" dirty="0"/>
              <a:t>。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1A02B-819C-4C45-B82C-677AB9A0ED0A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7581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FA722-CA86-77A6-79A4-9CC76B4D8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92BFD-696F-A80B-61A4-35AE37BD0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91634-BCA7-21F1-9D4D-703EE73BE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E92A-E16D-5B3E-DF5A-7D2E367D0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FEBF9-1171-BD44-90BB-12B0D6A1DE4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94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52F9-11C2-3124-9338-DF6C3705B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EA0A5-E40D-FCCA-9250-08627DCD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BA91E-09B8-6A30-273C-2172D44F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604F8-44C8-3E28-F7EE-A2B94936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F54F7-8B0A-C7B0-F667-7F732273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2605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D74A-A0F8-B9D0-C60C-3F2D98DE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81A56-58D7-F600-60F2-DE2A6363D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E7F42-4251-200D-E7FC-295443F53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68086-87D1-EC6B-70F7-BECD66DC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5E98-04B2-133C-AC4B-C64C43EA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67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610BA-87B3-1732-4D3D-4E1C4A316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FA8A2-E954-9206-C381-4AAA6DE30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0AD3F-4FE1-1A29-AD9B-B0E24197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CC1ED-EBB0-9290-77B5-9BF524236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6B110-DA4D-C723-7257-81E0F3DD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185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E5E0-B2F2-14C4-E7CC-600F0120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4D23-DD64-5EC8-1CEE-C6E87A0B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1E9C7-D0DB-278A-A0A3-933A4B6B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7ABB8-69B7-B45C-73F5-334B29B1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14A57-38E3-0A14-1ED6-6186CAD55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9515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444A-7AA5-CC5A-E9E1-E9630FAC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15AE7-1641-49D6-782F-9E3A75E22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657F2-A992-2CB3-9A86-13171120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1873-4D44-894F-DDD2-DFA7BF9E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1B819-E861-DDCD-3320-F23F5701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9916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98AF-32CB-77F0-90EB-116B7893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2B1D0-6167-E9CD-5900-8F82600F5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7E328-2BAA-2476-8EF7-85FB0AB3F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0D821-433A-0849-53B7-8B92CA606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FFF16-D5A9-B5B4-6BD4-6680FAEF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B2FC8-F41F-F288-8C3D-DF67D865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861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FDB1-90DB-E973-E541-58C947B8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C679D-72AA-A9CA-77DF-4B8565361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E51ED-BFFF-AEED-50B0-2B1082945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47799-C06D-A548-EBF6-C8325C8BE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F4822-1736-BB3C-48AE-EA2E87C61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EA96F-67EC-4D60-C102-30141BD84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BE1597-32F1-19A3-518E-EFC783BF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B0DF01-270B-AC16-798D-7687852B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492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48B4-FEAD-1B61-7E34-5FF06C3C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0BD9B2-9CA2-9D81-D17C-A231DD45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4F4CD-58B3-E040-A929-B8F4CD54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5C141-C5B3-7B9D-71FE-7645899C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0127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A16D5-19B9-EE6F-CA59-DEF24F75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EA91A-EB0A-CC1C-2F82-5E6FAFB62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D5378-C71F-3442-CB16-3D079AAD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745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22F1-8003-89DC-F731-45D24D032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F1511-34A1-D858-62FE-89B64A5A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E8E7E-1D74-38B5-0740-9FE13599B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CCA12-B067-7BFF-772F-D95A08239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C7E77-5537-16D7-B486-1DE35437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37370-FA15-B02A-60FD-611AFB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693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A2E3-C41D-C023-E4D9-DDC420D2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872906-D999-2193-8497-9721E7A8E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559AD-345C-18F2-F378-A136132BE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103F0-96D7-3BB9-6C52-BEF4FE2F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BA35A-21ED-AB05-E0B4-18A61971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AE056-A47A-0C1C-FCB1-6DBEB547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060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7E95C-4B69-A641-B1AD-3E56DB40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B8657-AA89-CFAE-0AFC-33A1F0529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45262-01BC-789F-8CD4-99E7C5408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9050B-2253-E847-9AB4-C7A12F3064D1}" type="datetimeFigureOut">
              <a:rPr lang="en-CN" smtClean="0"/>
              <a:t>2025/6/30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514F0-FC4A-B3AD-F6D7-378EC7470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94E69-973F-5F84-FB1B-5F2081E69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97FBF-E7CD-EF4F-882F-F2B1AF9B43C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902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5.2456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5.2456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5.2456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3A6297-387B-26FA-9C7F-6A6EC9466CB3}"/>
              </a:ext>
            </a:extLst>
          </p:cNvPr>
          <p:cNvSpPr txBox="1"/>
          <p:nvPr/>
        </p:nvSpPr>
        <p:spPr>
          <a:xfrm>
            <a:off x="829304" y="2446316"/>
            <a:ext cx="55536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张曾华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CN" sz="2800" dirty="0">
                <a:latin typeface="SimSun" panose="02010600030101010101" pitchFamily="2" charset="-122"/>
                <a:ea typeface="SimSun" panose="02010600030101010101" pitchFamily="2" charset="-122"/>
              </a:rPr>
              <a:t>南京大学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), </a:t>
            </a:r>
          </a:p>
          <a:p>
            <a:r>
              <a:rPr lang="en-US" altLang="zh-CN" sz="2400" dirty="0"/>
              <a:t>F. Navarete, M. C. Gálvez-Ortiz, 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H. R. A. Jones, A. J. Burgasser, P. Cruz, </a:t>
            </a:r>
          </a:p>
          <a:p>
            <a:r>
              <a:rPr lang="en-US" altLang="zh-CN" sz="2400" dirty="0"/>
              <a:t>F. Marocco, N. </a:t>
            </a:r>
            <a:r>
              <a:rPr lang="en-US" altLang="zh-CN" sz="2400" dirty="0" err="1"/>
              <a:t>Lodieu</a:t>
            </a:r>
            <a:r>
              <a:rPr lang="en-US" altLang="zh-CN" sz="2400" dirty="0"/>
              <a:t>, Y. Shan, B. </a:t>
            </a:r>
            <a:r>
              <a:rPr lang="en-US" altLang="zh-CN" sz="2400" dirty="0" err="1"/>
              <a:t>Gauza</a:t>
            </a:r>
            <a:r>
              <a:rPr lang="en-US" altLang="zh-CN" sz="2400" dirty="0"/>
              <a:t>, </a:t>
            </a:r>
          </a:p>
          <a:p>
            <a:r>
              <a:rPr lang="en-US" altLang="zh-CN" sz="2400" dirty="0"/>
              <a:t>R. </a:t>
            </a:r>
            <a:r>
              <a:rPr lang="en-US" altLang="zh-CN" sz="2400" dirty="0" err="1"/>
              <a:t>Raddi</a:t>
            </a:r>
            <a:r>
              <a:rPr lang="en-US" altLang="zh-CN" sz="2400" dirty="0"/>
              <a:t>, M. R. Huang, R. L. Smart, S. Baig, </a:t>
            </a:r>
          </a:p>
          <a:p>
            <a:r>
              <a:rPr lang="en-US" altLang="zh-CN" sz="2400" dirty="0"/>
              <a:t>G. Cheng,  and D. J. </a:t>
            </a:r>
            <a:r>
              <a:rPr lang="en-US" altLang="zh-CN" sz="2400" dirty="0" err="1"/>
              <a:t>Pinfield</a:t>
            </a:r>
            <a:endParaRPr lang="en-US" altLang="zh-CN" sz="2400" dirty="0"/>
          </a:p>
          <a:p>
            <a:r>
              <a:rPr lang="fr-FR" sz="2400" dirty="0">
                <a:hlinkClick r:id="rId3"/>
              </a:rPr>
              <a:t>https://arxiv.org/abs/2505.24560</a:t>
            </a:r>
            <a:endParaRPr lang="fr-FR" sz="2400" dirty="0"/>
          </a:p>
          <a:p>
            <a:endParaRPr lang="en-US" altLang="zh-CN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C8271E-2101-0F56-14DE-14B218ED325E}"/>
              </a:ext>
            </a:extLst>
          </p:cNvPr>
          <p:cNvSpPr txBox="1">
            <a:spLocks/>
          </p:cNvSpPr>
          <p:nvPr/>
        </p:nvSpPr>
        <p:spPr>
          <a:xfrm>
            <a:off x="829304" y="278592"/>
            <a:ext cx="10429842" cy="1909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/>
              <a:t>Rare Hierarchical Quadruple System: Pair of Cold Brown Dwarfs Orbiting Pair of Young Red Dwarfs</a:t>
            </a:r>
            <a:endParaRPr lang="en-US" altLang="zh-CN" sz="4800" b="1" cap="none" dirty="0">
              <a:latin typeface="+mn-lt"/>
              <a:ea typeface="SimSu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EE595-208A-24FF-46CE-1488A650E763}"/>
              </a:ext>
            </a:extLst>
          </p:cNvPr>
          <p:cNvSpPr txBox="1"/>
          <p:nvPr/>
        </p:nvSpPr>
        <p:spPr>
          <a:xfrm>
            <a:off x="829304" y="5892013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ea typeface="DengXian" panose="02010600030101010101" pitchFamily="2" charset="-122"/>
              </a:rPr>
              <a:t>202</a:t>
            </a:r>
            <a:r>
              <a:rPr lang="en-US" altLang="zh-CN" sz="2400" dirty="0">
                <a:ea typeface="DengXian" panose="02010600030101010101" pitchFamily="2" charset="-122"/>
              </a:rPr>
              <a:t>5.6.29</a:t>
            </a:r>
            <a:endParaRPr lang="fr-FR" sz="2400" dirty="0">
              <a:ea typeface="DengXian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D81ED-0EA6-A318-6EC3-8B3EBA800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63" y="2298911"/>
            <a:ext cx="5406356" cy="40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599D-924B-1611-54A0-580293AE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5FEFA-37FA-F684-D48A-2E186B772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239CA-0A3A-716A-C4E9-B9D49991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0"/>
            <a:ext cx="9797143" cy="6861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76EBB-13C8-ADA8-2C0C-9809D4B6E232}"/>
              </a:ext>
            </a:extLst>
          </p:cNvPr>
          <p:cNvSpPr txBox="1"/>
          <p:nvPr/>
        </p:nvSpPr>
        <p:spPr>
          <a:xfrm>
            <a:off x="4846319" y="96262"/>
            <a:ext cx="2087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chemeClr val="bg1"/>
                </a:solidFill>
              </a:rPr>
              <a:t>K5+[T1+T6]</a:t>
            </a:r>
          </a:p>
        </p:txBody>
      </p:sp>
    </p:spTree>
    <p:extLst>
      <p:ext uri="{BB962C8B-B14F-4D97-AF65-F5344CB8AC3E}">
        <p14:creationId xmlns:p14="http://schemas.microsoft.com/office/powerpoint/2010/main" val="404008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A72A-36AA-CF6D-93D7-710B8179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04803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UPM J1040-3551 A &amp; B</a:t>
            </a:r>
            <a:endParaRPr lang="en-C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560C3-AC0F-A512-AC96-8350E1FBF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BC0D8-E066-62EF-9C33-4CF87188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2556"/>
            <a:ext cx="5124251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5DD83E-DD49-76A2-7584-2EFBF5B02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40" y="0"/>
            <a:ext cx="492396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F9C59-33EC-F66F-0651-05F524A8D4B6}"/>
              </a:ext>
            </a:extLst>
          </p:cNvPr>
          <p:cNvSpPr txBox="1"/>
          <p:nvPr/>
        </p:nvSpPr>
        <p:spPr>
          <a:xfrm>
            <a:off x="1696219" y="1592556"/>
            <a:ext cx="1327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0.3-2 Gyr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69910-192A-C7FF-DDAE-B95FF496D113}"/>
              </a:ext>
            </a:extLst>
          </p:cNvPr>
          <p:cNvSpPr txBox="1"/>
          <p:nvPr/>
        </p:nvSpPr>
        <p:spPr>
          <a:xfrm>
            <a:off x="1587361" y="5182317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3200</a:t>
            </a:r>
            <a:r>
              <a:rPr lang="zh-CN" altLang="en-US" sz="2400" dirty="0"/>
              <a:t> </a:t>
            </a:r>
            <a:r>
              <a:rPr lang="en-US" altLang="zh-CN" sz="2400" dirty="0"/>
              <a:t>K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95876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26EA-1C95-A7F0-48BA-D6AC6DE1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360"/>
          </a:xfrm>
        </p:spPr>
        <p:txBody>
          <a:bodyPr/>
          <a:lstStyle/>
          <a:p>
            <a:r>
              <a:rPr lang="en-CN" dirty="0">
                <a:latin typeface="+mn-lt"/>
              </a:rPr>
              <a:t>Over luminosity due to binarity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C9D0-5A82-F4ED-B7F8-2B0D51B8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16B2C-DA06-4D27-9E2B-48968653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76" y="1167485"/>
            <a:ext cx="9444048" cy="56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FC8B-CBEE-BC67-EB9B-3F8BCB5E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[M4+M4] + [T6+T9] </a:t>
            </a:r>
            <a:br>
              <a:rPr lang="en-US" b="1" dirty="0"/>
            </a:br>
            <a:r>
              <a:rPr lang="en-US" b="1" dirty="0"/>
              <a:t>hierarchical quadruple</a:t>
            </a:r>
            <a:endParaRPr lang="en-C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75E1-7B1A-0AC4-E745-A9F1B0772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1B1A6-ECC8-1613-537E-D9CF934E3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58" y="40018"/>
            <a:ext cx="516714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9D468F-3D25-6D81-2580-86C890342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4" y="1876591"/>
            <a:ext cx="5816600" cy="4660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8EE5BE-F543-E9B3-0406-CB9FB578303C}"/>
              </a:ext>
            </a:extLst>
          </p:cNvPr>
          <p:cNvSpPr txBox="1"/>
          <p:nvPr/>
        </p:nvSpPr>
        <p:spPr>
          <a:xfrm>
            <a:off x="9534694" y="4962821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T</a:t>
            </a:r>
            <a:r>
              <a:rPr lang="en-US" altLang="zh-CN" sz="3200" dirty="0"/>
              <a:t>7</a:t>
            </a:r>
            <a:r>
              <a:rPr lang="en-CN" sz="3200" dirty="0"/>
              <a:t>+T</a:t>
            </a:r>
            <a:r>
              <a:rPr lang="en-US" altLang="zh-CN" sz="3200" dirty="0"/>
              <a:t>8</a:t>
            </a:r>
            <a:endParaRPr lang="en-CN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9288B-9E4A-9811-4641-A8D5A6936D93}"/>
              </a:ext>
            </a:extLst>
          </p:cNvPr>
          <p:cNvSpPr txBox="1"/>
          <p:nvPr/>
        </p:nvSpPr>
        <p:spPr>
          <a:xfrm>
            <a:off x="9544953" y="1533237"/>
            <a:ext cx="593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T7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448F9-4D0A-31D4-449D-B68BE43FA516}"/>
              </a:ext>
            </a:extLst>
          </p:cNvPr>
          <p:cNvSpPr txBox="1"/>
          <p:nvPr/>
        </p:nvSpPr>
        <p:spPr>
          <a:xfrm>
            <a:off x="3794470" y="2802319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FF0000"/>
                </a:solidFill>
              </a:rPr>
              <a:t>RUWE = 1.47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12247-1160-946C-2564-881241A6EFBC}"/>
              </a:ext>
            </a:extLst>
          </p:cNvPr>
          <p:cNvSpPr txBox="1"/>
          <p:nvPr/>
        </p:nvSpPr>
        <p:spPr>
          <a:xfrm>
            <a:off x="1803535" y="1982864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FF0000"/>
                </a:solidFill>
              </a:rPr>
              <a:t>RUWE = 1.32</a:t>
            </a:r>
          </a:p>
        </p:txBody>
      </p:sp>
    </p:spTree>
    <p:extLst>
      <p:ext uri="{BB962C8B-B14F-4D97-AF65-F5344CB8AC3E}">
        <p14:creationId xmlns:p14="http://schemas.microsoft.com/office/powerpoint/2010/main" val="243971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DBB4-0171-AF9D-FCC9-A9720425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25" y="722186"/>
            <a:ext cx="3807940" cy="2730843"/>
          </a:xfrm>
        </p:spPr>
        <p:txBody>
          <a:bodyPr>
            <a:normAutofit/>
          </a:bodyPr>
          <a:lstStyle/>
          <a:p>
            <a:r>
              <a:rPr lang="en-US" sz="3200" dirty="0"/>
              <a:t>UPM J1040-3551 Bb is a potential planetary mass object</a:t>
            </a:r>
            <a:br>
              <a:rPr lang="en-CN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CN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E7269-1995-9C55-73B2-0D2944CF4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5373"/>
            <a:ext cx="3610232" cy="2310712"/>
          </a:xfrm>
        </p:spPr>
        <p:txBody>
          <a:bodyPr/>
          <a:lstStyle/>
          <a:p>
            <a:endParaRPr lang="en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87194-7496-8E8C-60B6-418BBC2E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29744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5B4DD-F673-BBDE-ADB8-0D5EB91736BD}"/>
              </a:ext>
            </a:extLst>
          </p:cNvPr>
          <p:cNvSpPr txBox="1"/>
          <p:nvPr/>
        </p:nvSpPr>
        <p:spPr>
          <a:xfrm>
            <a:off x="5894172" y="190294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13 M</a:t>
            </a:r>
            <a:r>
              <a:rPr lang="en-CN" baseline="-25000" dirty="0"/>
              <a:t>Jup</a:t>
            </a:r>
          </a:p>
        </p:txBody>
      </p:sp>
    </p:spTree>
    <p:extLst>
      <p:ext uri="{BB962C8B-B14F-4D97-AF65-F5344CB8AC3E}">
        <p14:creationId xmlns:p14="http://schemas.microsoft.com/office/powerpoint/2010/main" val="121663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E139-0CE1-8AF2-8299-65FF53F2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60A7-BC51-DEBC-9F33-D2A54725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62A9F-1DC7-3E88-8D25-E8E16D92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21592B-78F1-75F3-4CC9-B21AA6B735C3}"/>
              </a:ext>
            </a:extLst>
          </p:cNvPr>
          <p:cNvSpPr txBox="1"/>
          <p:nvPr/>
        </p:nvSpPr>
        <p:spPr>
          <a:xfrm>
            <a:off x="3491346" y="4821382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</a:rPr>
              <a:t>Aab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8AECF-8DC6-2FA2-7885-087A972FDAD2}"/>
              </a:ext>
            </a:extLst>
          </p:cNvPr>
          <p:cNvSpPr txBox="1"/>
          <p:nvPr/>
        </p:nvSpPr>
        <p:spPr>
          <a:xfrm>
            <a:off x="9367651" y="2055813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</a:rPr>
              <a:t>Ba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AC8DB-DF02-8805-9569-082D26E029B0}"/>
              </a:ext>
            </a:extLst>
          </p:cNvPr>
          <p:cNvSpPr txBox="1"/>
          <p:nvPr/>
        </p:nvSpPr>
        <p:spPr>
          <a:xfrm>
            <a:off x="8486899" y="5173837"/>
            <a:ext cx="45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</a:rPr>
              <a:t>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5C7D7-BADB-3C6D-4E13-9AE831AEAF84}"/>
              </a:ext>
            </a:extLst>
          </p:cNvPr>
          <p:cNvSpPr txBox="1"/>
          <p:nvPr/>
        </p:nvSpPr>
        <p:spPr>
          <a:xfrm>
            <a:off x="3010396" y="2055813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</a:rPr>
              <a:t>Aa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DCFFD-97E7-BC1A-138A-B94B490CA653}"/>
              </a:ext>
            </a:extLst>
          </p:cNvPr>
          <p:cNvSpPr txBox="1"/>
          <p:nvPr/>
        </p:nvSpPr>
        <p:spPr>
          <a:xfrm>
            <a:off x="1714006" y="1103332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</a:rPr>
              <a:t>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694C4-5D59-F0A3-9812-594DB6FAC738}"/>
              </a:ext>
            </a:extLst>
          </p:cNvPr>
          <p:cNvSpPr txBox="1"/>
          <p:nvPr/>
        </p:nvSpPr>
        <p:spPr>
          <a:xfrm>
            <a:off x="5271094" y="471397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M4: 0.174 M</a:t>
            </a:r>
            <a:r>
              <a:rPr lang="en-US" altLang="zh-CN" b="1" baseline="-25000" dirty="0">
                <a:solidFill>
                  <a:schemeClr val="bg1"/>
                </a:solidFill>
              </a:rPr>
              <a:t>☉</a:t>
            </a:r>
          </a:p>
          <a:p>
            <a:r>
              <a:rPr lang="en-CN" dirty="0">
                <a:solidFill>
                  <a:schemeClr val="bg1"/>
                </a:solidFill>
              </a:rPr>
              <a:t>M4: 0.165 M</a:t>
            </a:r>
            <a:r>
              <a:rPr lang="en-US" altLang="zh-CN" b="1" baseline="-25000" dirty="0">
                <a:solidFill>
                  <a:schemeClr val="bg1"/>
                </a:solidFill>
              </a:rPr>
              <a:t>☉</a:t>
            </a:r>
            <a:r>
              <a:rPr lang="en-US" dirty="0"/>
              <a:t>  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DE5616-D8BE-DA6B-D801-4FFCB5E71722}"/>
              </a:ext>
            </a:extLst>
          </p:cNvPr>
          <p:cNvSpPr txBox="1"/>
          <p:nvPr/>
        </p:nvSpPr>
        <p:spPr>
          <a:xfrm>
            <a:off x="8344396" y="3429000"/>
            <a:ext cx="1563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T7: 12-35 M</a:t>
            </a:r>
            <a:r>
              <a:rPr lang="en-CN" baseline="-25000" dirty="0">
                <a:solidFill>
                  <a:schemeClr val="bg1"/>
                </a:solidFill>
              </a:rPr>
              <a:t>Jup </a:t>
            </a:r>
          </a:p>
          <a:p>
            <a:endParaRPr lang="en-CN" baseline="-25000" dirty="0">
              <a:solidFill>
                <a:schemeClr val="bg1"/>
              </a:solidFill>
            </a:endParaRPr>
          </a:p>
          <a:p>
            <a:r>
              <a:rPr lang="en-CN" dirty="0">
                <a:solidFill>
                  <a:schemeClr val="bg1"/>
                </a:solidFill>
              </a:rPr>
              <a:t>T8: 9-28 M</a:t>
            </a:r>
            <a:r>
              <a:rPr lang="en-CN" baseline="-25000" dirty="0">
                <a:solidFill>
                  <a:schemeClr val="bg1"/>
                </a:solidFill>
              </a:rPr>
              <a:t>Jup</a:t>
            </a:r>
            <a:r>
              <a:rPr lang="en-C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88590F-5084-C461-EB77-8EC058F369D4}"/>
              </a:ext>
            </a:extLst>
          </p:cNvPr>
          <p:cNvSpPr txBox="1"/>
          <p:nvPr/>
        </p:nvSpPr>
        <p:spPr>
          <a:xfrm>
            <a:off x="2072319" y="5491192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25 pc</a:t>
            </a:r>
          </a:p>
          <a:p>
            <a:r>
              <a:rPr lang="en-CN" dirty="0">
                <a:solidFill>
                  <a:schemeClr val="bg1"/>
                </a:solidFill>
              </a:rPr>
              <a:t>1565 au</a:t>
            </a:r>
          </a:p>
        </p:txBody>
      </p:sp>
    </p:spTree>
    <p:extLst>
      <p:ext uri="{BB962C8B-B14F-4D97-AF65-F5344CB8AC3E}">
        <p14:creationId xmlns:p14="http://schemas.microsoft.com/office/powerpoint/2010/main" val="220940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8D252-C920-4D40-4EC0-438F855E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CEBFD-A4FF-50A3-AA20-2DE4CED9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000" y="0"/>
            <a:ext cx="496288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0A6DF9A-CDB6-A953-0332-C9E0191C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7" y="338406"/>
            <a:ext cx="5570439" cy="131846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 mildly metal-poor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M2 + T5 wide binary</a:t>
            </a:r>
            <a:endParaRPr lang="en-CN" b="1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E5FBC-9263-9F1E-725E-B391A5A1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1" y="2806591"/>
            <a:ext cx="6719232" cy="33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F145-211D-A6C0-ACC0-5ADBBB59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BAC70DE-6E41-F5E0-2885-F146A25D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59" y="261258"/>
            <a:ext cx="10846950" cy="894595"/>
          </a:xfrm>
        </p:spPr>
        <p:txBody>
          <a:bodyPr>
            <a:normAutofit/>
          </a:bodyPr>
          <a:lstStyle/>
          <a:p>
            <a:pPr algn="ctr"/>
            <a:r>
              <a:rPr lang="fr-FR" altLang="zh-Hans" sz="3200" b="1" i="1" cap="none" dirty="0">
                <a:latin typeface="+mn-lt"/>
              </a:rPr>
              <a:t>« Benchmark </a:t>
            </a:r>
            <a:r>
              <a:rPr lang="fr-FR" altLang="zh-Hans" sz="3200" b="1" i="1" cap="none" dirty="0" err="1">
                <a:latin typeface="+mn-lt"/>
              </a:rPr>
              <a:t>brown</a:t>
            </a:r>
            <a:r>
              <a:rPr lang="fr-FR" altLang="zh-Hans" sz="3200" b="1" i="1" cap="none" dirty="0">
                <a:latin typeface="+mn-lt"/>
              </a:rPr>
              <a:t> </a:t>
            </a:r>
            <a:r>
              <a:rPr lang="fr-FR" altLang="zh-Hans" sz="3200" b="1" i="1" cap="none" dirty="0" err="1">
                <a:latin typeface="+mn-lt"/>
              </a:rPr>
              <a:t>dwarfs</a:t>
            </a:r>
            <a:r>
              <a:rPr lang="fr-FR" altLang="zh-Hans" sz="3200" b="1" cap="none" dirty="0">
                <a:latin typeface="+mn-lt"/>
              </a:rPr>
              <a:t> » </a:t>
            </a:r>
            <a:r>
              <a:rPr lang="fr-FR" altLang="zh-Hans" sz="3200" b="1" cap="none" dirty="0" err="1">
                <a:latin typeface="+mn-lt"/>
              </a:rPr>
              <a:t>series</a:t>
            </a:r>
            <a:endParaRPr lang="fr-FR" sz="3200" b="1" cap="none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B9837-C553-5D35-EF80-5AD3D22FA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59" y="1256046"/>
            <a:ext cx="11276585" cy="24134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2300" dirty="0">
                <a:latin typeface="+mn-lt"/>
              </a:rPr>
              <a:t>A </a:t>
            </a:r>
            <a:r>
              <a:rPr lang="fr-FR" sz="2300" dirty="0" err="1">
                <a:latin typeface="+mn-lt"/>
              </a:rPr>
              <a:t>blue</a:t>
            </a:r>
            <a:r>
              <a:rPr lang="fr-FR" sz="2300" dirty="0">
                <a:latin typeface="+mn-lt"/>
              </a:rPr>
              <a:t> M2 + T5 </a:t>
            </a:r>
            <a:r>
              <a:rPr lang="fr-FR" sz="2300" dirty="0" err="1">
                <a:latin typeface="+mn-lt"/>
              </a:rPr>
              <a:t>wide</a:t>
            </a:r>
            <a:r>
              <a:rPr lang="fr-FR" sz="2300" dirty="0">
                <a:latin typeface="+mn-lt"/>
              </a:rPr>
              <a:t> </a:t>
            </a:r>
            <a:r>
              <a:rPr lang="fr-FR" sz="2300" dirty="0" err="1">
                <a:latin typeface="+mn-lt"/>
              </a:rPr>
              <a:t>binary</a:t>
            </a:r>
            <a:r>
              <a:rPr lang="fr-FR" sz="2300" dirty="0">
                <a:latin typeface="+mn-lt"/>
              </a:rPr>
              <a:t> and a probable [M4 + M4] + [T6 + T9] </a:t>
            </a:r>
            <a:r>
              <a:rPr lang="fr-FR" sz="2300" dirty="0" err="1">
                <a:latin typeface="+mn-lt"/>
              </a:rPr>
              <a:t>hierarchical</a:t>
            </a:r>
            <a:r>
              <a:rPr lang="fr-FR" sz="2300" dirty="0">
                <a:latin typeface="+mn-lt"/>
              </a:rPr>
              <a:t> </a:t>
            </a:r>
            <a:r>
              <a:rPr lang="fr-FR" sz="2300" dirty="0"/>
              <a:t>quadru</a:t>
            </a:r>
            <a:r>
              <a:rPr lang="fr-FR" sz="2300" dirty="0">
                <a:latin typeface="+mn-lt"/>
              </a:rPr>
              <a:t>ple</a:t>
            </a:r>
            <a:r>
              <a:rPr lang="zh-CN" altLang="en-US" sz="2300" dirty="0"/>
              <a:t> </a:t>
            </a:r>
            <a:r>
              <a:rPr lang="fr-FR" sz="2300" dirty="0">
                <a:hlinkClick r:id="rId3"/>
              </a:rPr>
              <a:t>https://arxiv.org/abs/2505.24560</a:t>
            </a:r>
            <a:endParaRPr lang="fr-FR" sz="2300" dirty="0"/>
          </a:p>
          <a:p>
            <a:pPr marL="514350" indent="-514350">
              <a:buFont typeface="+mj-lt"/>
              <a:buAutoNum type="romanUcPeriod"/>
            </a:pPr>
            <a:r>
              <a:rPr lang="en-US" sz="23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Discovery of three </a:t>
            </a:r>
            <a:r>
              <a:rPr 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w</a:t>
            </a:r>
            <a:r>
              <a:rPr lang="en-US" sz="23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ide </a:t>
            </a:r>
            <a:r>
              <a:rPr 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b</a:t>
            </a:r>
            <a:r>
              <a:rPr lang="en-US" sz="23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inaries of M and L dwarfs in Gaia and Pan-STARRS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46 L dwarf wide binaries with spectroscopic follow ups from </a:t>
            </a:r>
            <a:r>
              <a:rPr lang="en-US" sz="2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GTC</a:t>
            </a:r>
            <a:r>
              <a:rPr lang="en-US" sz="2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VLT, Keck, SOAR.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EBE6FC-CFFC-B6DD-E107-05FC455D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248" y="3035490"/>
            <a:ext cx="7025504" cy="35612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5103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0C28C-EB72-0B3F-3DF5-DE5808B7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75F3C5-7B11-8DBA-CFB3-EED4D6BE8F10}"/>
              </a:ext>
            </a:extLst>
          </p:cNvPr>
          <p:cNvSpPr txBox="1"/>
          <p:nvPr/>
        </p:nvSpPr>
        <p:spPr>
          <a:xfrm>
            <a:off x="829304" y="2446316"/>
            <a:ext cx="55536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张曾华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CN" sz="2800" dirty="0">
                <a:latin typeface="SimSun" panose="02010600030101010101" pitchFamily="2" charset="-122"/>
                <a:ea typeface="SimSun" panose="02010600030101010101" pitchFamily="2" charset="-122"/>
              </a:rPr>
              <a:t>南京大学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), </a:t>
            </a:r>
          </a:p>
          <a:p>
            <a:r>
              <a:rPr lang="en-US" altLang="zh-CN" sz="2400" dirty="0"/>
              <a:t>F. Navarete, M. C. Gálvez-Ortiz, 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H. R. A. Jones, A. J. Burgasser, P. Cruz, </a:t>
            </a:r>
          </a:p>
          <a:p>
            <a:r>
              <a:rPr lang="en-US" altLang="zh-CN" sz="2400" dirty="0"/>
              <a:t>F. Marocco, N. </a:t>
            </a:r>
            <a:r>
              <a:rPr lang="en-US" altLang="zh-CN" sz="2400" dirty="0" err="1"/>
              <a:t>Lodieu</a:t>
            </a:r>
            <a:r>
              <a:rPr lang="en-US" altLang="zh-CN" sz="2400" dirty="0"/>
              <a:t>, Y. Shan, B. </a:t>
            </a:r>
            <a:r>
              <a:rPr lang="en-US" altLang="zh-CN" sz="2400" dirty="0" err="1"/>
              <a:t>Gauza</a:t>
            </a:r>
            <a:r>
              <a:rPr lang="en-US" altLang="zh-CN" sz="2400" dirty="0"/>
              <a:t>, </a:t>
            </a:r>
          </a:p>
          <a:p>
            <a:r>
              <a:rPr lang="en-US" altLang="zh-CN" sz="2400" dirty="0"/>
              <a:t>R. </a:t>
            </a:r>
            <a:r>
              <a:rPr lang="en-US" altLang="zh-CN" sz="2400" dirty="0" err="1"/>
              <a:t>Raddi</a:t>
            </a:r>
            <a:r>
              <a:rPr lang="en-US" altLang="zh-CN" sz="2400" dirty="0"/>
              <a:t>, M. R. Huang, R. L. Smart, S. Baig, </a:t>
            </a:r>
          </a:p>
          <a:p>
            <a:r>
              <a:rPr lang="en-US" altLang="zh-CN" sz="2400" dirty="0"/>
              <a:t>G. Cheng,  and D. J. </a:t>
            </a:r>
            <a:r>
              <a:rPr lang="en-US" altLang="zh-CN" sz="2400" dirty="0" err="1"/>
              <a:t>Pinfield</a:t>
            </a:r>
            <a:endParaRPr lang="en-US" altLang="zh-CN" sz="2400" dirty="0"/>
          </a:p>
          <a:p>
            <a:r>
              <a:rPr lang="fr-FR" sz="2400" dirty="0">
                <a:hlinkClick r:id="rId3"/>
              </a:rPr>
              <a:t>https://arxiv.org/abs/2505.24560</a:t>
            </a:r>
            <a:endParaRPr lang="fr-FR" sz="2400" dirty="0"/>
          </a:p>
          <a:p>
            <a:endParaRPr lang="en-US" altLang="zh-CN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A3DBC8-ECDB-3665-751E-977F6903FD72}"/>
              </a:ext>
            </a:extLst>
          </p:cNvPr>
          <p:cNvSpPr txBox="1">
            <a:spLocks/>
          </p:cNvSpPr>
          <p:nvPr/>
        </p:nvSpPr>
        <p:spPr>
          <a:xfrm>
            <a:off x="829304" y="278592"/>
            <a:ext cx="10429842" cy="1909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/>
              <a:t>Rare Hierarchical Quadruple System: Pair of Cold Brown Dwarfs Orbiting Pair of Young Red Dwarfs</a:t>
            </a:r>
            <a:endParaRPr lang="en-US" altLang="zh-CN" sz="4800" b="1" cap="none" dirty="0">
              <a:latin typeface="+mn-lt"/>
              <a:ea typeface="SimSun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57810-EBA4-AD61-C813-98D5FB3E881B}"/>
              </a:ext>
            </a:extLst>
          </p:cNvPr>
          <p:cNvSpPr txBox="1"/>
          <p:nvPr/>
        </p:nvSpPr>
        <p:spPr>
          <a:xfrm>
            <a:off x="829304" y="5892013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ea typeface="DengXian" panose="02010600030101010101" pitchFamily="2" charset="-122"/>
              </a:rPr>
              <a:t>202</a:t>
            </a:r>
            <a:r>
              <a:rPr lang="en-US" altLang="zh-CN" sz="2400" dirty="0">
                <a:ea typeface="DengXian" panose="02010600030101010101" pitchFamily="2" charset="-122"/>
              </a:rPr>
              <a:t>5.6.29</a:t>
            </a:r>
            <a:endParaRPr lang="fr-FR" sz="2400" dirty="0">
              <a:ea typeface="DengXian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D8CCC-1BFD-2CC7-162C-B31077416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463" y="2298911"/>
            <a:ext cx="5406356" cy="40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3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1AFE-9A33-BC3B-44CB-A21AD5A3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29E52-E427-38B0-3F60-9F047AEA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216" y="1163595"/>
            <a:ext cx="4067432" cy="5694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BB613-16C8-9E82-5C15-E3973D739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13" y="1662887"/>
            <a:ext cx="3991372" cy="39913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93CDEE-7437-0AD8-8992-E21D43E3FEFD}"/>
              </a:ext>
            </a:extLst>
          </p:cNvPr>
          <p:cNvSpPr txBox="1">
            <a:spLocks/>
          </p:cNvSpPr>
          <p:nvPr/>
        </p:nvSpPr>
        <p:spPr>
          <a:xfrm>
            <a:off x="329837" y="166971"/>
            <a:ext cx="11682304" cy="885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>
                <a:latin typeface="+mn-lt"/>
              </a:rPr>
              <a:t>The first L extreme</a:t>
            </a:r>
            <a:r>
              <a:rPr lang="zh-CN" altLang="en-US" dirty="0">
                <a:latin typeface="+mn-lt"/>
              </a:rPr>
              <a:t> </a:t>
            </a:r>
            <a:r>
              <a:rPr lang="en-CN" dirty="0">
                <a:latin typeface="+mn-lt"/>
              </a:rPr>
              <a:t>subdwarf in wide binary (esdM1+esdL0) 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7D02D-F525-AE69-FF85-0B3157ECE3DA}"/>
              </a:ext>
            </a:extLst>
          </p:cNvPr>
          <p:cNvSpPr txBox="1"/>
          <p:nvPr/>
        </p:nvSpPr>
        <p:spPr>
          <a:xfrm>
            <a:off x="7605129" y="1293555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Zhang (2019)</a:t>
            </a:r>
          </a:p>
        </p:txBody>
      </p:sp>
    </p:spTree>
    <p:extLst>
      <p:ext uri="{BB962C8B-B14F-4D97-AF65-F5344CB8AC3E}">
        <p14:creationId xmlns:p14="http://schemas.microsoft.com/office/powerpoint/2010/main" val="35658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D9C4878-7DCF-0484-A3CD-10923E7323C7}"/>
              </a:ext>
            </a:extLst>
          </p:cNvPr>
          <p:cNvSpPr txBox="1">
            <a:spLocks/>
          </p:cNvSpPr>
          <p:nvPr/>
        </p:nvSpPr>
        <p:spPr>
          <a:xfrm>
            <a:off x="882483" y="4836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>
                <a:latin typeface="+mn-lt"/>
                <a:ea typeface="SimSun" panose="02010600030101010101" pitchFamily="2" charset="-122"/>
              </a:rPr>
              <a:t>Outline</a:t>
            </a:r>
            <a:endParaRPr lang="en-C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E76EBE-FEE0-0191-90AE-0EC5CA1353D3}"/>
              </a:ext>
            </a:extLst>
          </p:cNvPr>
          <p:cNvSpPr txBox="1">
            <a:spLocks/>
          </p:cNvSpPr>
          <p:nvPr/>
        </p:nvSpPr>
        <p:spPr>
          <a:xfrm>
            <a:off x="882483" y="2038865"/>
            <a:ext cx="10926974" cy="3567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400" dirty="0">
                <a:ea typeface="DengXian" panose="02010600030101010101" pitchFamily="2" charset="-122"/>
              </a:rPr>
              <a:t>Properties of brown dwarfs (BD)</a:t>
            </a:r>
          </a:p>
          <a:p>
            <a:pPr>
              <a:lnSpc>
                <a:spcPct val="150000"/>
              </a:lnSpc>
            </a:pPr>
            <a:r>
              <a:rPr lang="en-US" sz="3400" dirty="0"/>
              <a:t>A [M4+M4] + [T7+T8] quadruple system</a:t>
            </a:r>
          </a:p>
        </p:txBody>
      </p:sp>
    </p:spTree>
    <p:extLst>
      <p:ext uri="{BB962C8B-B14F-4D97-AF65-F5344CB8AC3E}">
        <p14:creationId xmlns:p14="http://schemas.microsoft.com/office/powerpoint/2010/main" val="170234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3416-2D63-48C5-9054-BD14FA4A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44" y="190502"/>
            <a:ext cx="11491356" cy="1239980"/>
          </a:xfrm>
        </p:spPr>
        <p:txBody>
          <a:bodyPr>
            <a:normAutofit fontScale="90000"/>
          </a:bodyPr>
          <a:lstStyle/>
          <a:p>
            <a:r>
              <a:rPr lang="en-CN" b="1" dirty="0">
                <a:latin typeface="+mn-lt"/>
              </a:rPr>
              <a:t>The first halo WD + L subdwarf wide binary </a:t>
            </a:r>
            <a:br>
              <a:rPr lang="en-CN" b="1" dirty="0">
                <a:latin typeface="+mn-lt"/>
              </a:rPr>
            </a:br>
            <a:r>
              <a:rPr lang="en-CN" b="1" dirty="0">
                <a:latin typeface="+mn-lt"/>
              </a:rPr>
              <a:t>VVV 1256-62 AB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BDA67E-4F9E-0978-D280-0A5A92557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7927" y="1430482"/>
            <a:ext cx="2425701" cy="24532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E4547-A5F2-F0CB-D8B2-477D925DF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928" y="4009363"/>
            <a:ext cx="2425700" cy="2453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488EF-FBBB-9DCE-22CC-3120181C3777}"/>
              </a:ext>
            </a:extLst>
          </p:cNvPr>
          <p:cNvSpPr txBox="1"/>
          <p:nvPr/>
        </p:nvSpPr>
        <p:spPr>
          <a:xfrm>
            <a:off x="6096000" y="854550"/>
            <a:ext cx="193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Zhang et al. (2024)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A3610-C6B0-E4B2-6B26-0BD31270D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084" y="1433567"/>
            <a:ext cx="4964449" cy="5029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D65EF-689D-AD72-2FD9-736D26D61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15" y="1604159"/>
            <a:ext cx="1256806" cy="11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6895-23C1-4F4B-A295-E386FDA34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49" y="365126"/>
            <a:ext cx="6239985" cy="1144588"/>
          </a:xfrm>
        </p:spPr>
        <p:txBody>
          <a:bodyPr>
            <a:noAutofit/>
          </a:bodyPr>
          <a:lstStyle/>
          <a:p>
            <a:r>
              <a:rPr lang="en-CN" sz="3200" dirty="0">
                <a:latin typeface="+mn-lt"/>
              </a:rPr>
              <a:t>The L3 subdwarf companion </a:t>
            </a:r>
            <a:br>
              <a:rPr lang="en-CN" sz="3200" dirty="0">
                <a:latin typeface="+mn-lt"/>
              </a:rPr>
            </a:br>
            <a:r>
              <a:rPr lang="en-CN" sz="3200" dirty="0">
                <a:latin typeface="+mn-lt"/>
              </a:rPr>
              <a:t>(0.082</a:t>
            </a:r>
            <a:r>
              <a:rPr lang="en-US" sz="3200" dirty="0">
                <a:latin typeface="+mn-lt"/>
              </a:rPr>
              <a:t>M</a:t>
            </a:r>
            <a:r>
              <a:rPr lang="en-US" altLang="zh-CN" sz="3200" baseline="-25000" dirty="0">
                <a:latin typeface="+mn-lt"/>
              </a:rPr>
              <a:t>☉</a:t>
            </a:r>
            <a:r>
              <a:rPr lang="en-CN" sz="3200" dirty="0">
                <a:latin typeface="+mn-lt"/>
              </a:rPr>
              <a:t>, 2290K, [Fe/H] = -0.81)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F8B09-7380-61D4-74C1-F63DE8120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AAE15C-A38E-EDBE-BCEB-30A2F208D0B7}"/>
              </a:ext>
            </a:extLst>
          </p:cNvPr>
          <p:cNvSpPr txBox="1">
            <a:spLocks/>
          </p:cNvSpPr>
          <p:nvPr/>
        </p:nvSpPr>
        <p:spPr>
          <a:xfrm>
            <a:off x="6470249" y="365126"/>
            <a:ext cx="5721752" cy="1163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200" dirty="0">
                <a:latin typeface="+mn-lt"/>
              </a:rPr>
              <a:t>The DC WD companion </a:t>
            </a:r>
            <a:br>
              <a:rPr lang="en-CN" sz="3200" dirty="0">
                <a:latin typeface="+mn-lt"/>
              </a:rPr>
            </a:br>
            <a:r>
              <a:rPr lang="en-CN" sz="3200" dirty="0">
                <a:latin typeface="+mn-lt"/>
              </a:rPr>
              <a:t>(0.62</a:t>
            </a:r>
            <a:r>
              <a:rPr lang="en-US" sz="3200" dirty="0">
                <a:latin typeface="+mn-lt"/>
              </a:rPr>
              <a:t>M</a:t>
            </a:r>
            <a:r>
              <a:rPr lang="en-US" altLang="zh-CN" sz="3200" baseline="-25000" dirty="0">
                <a:latin typeface="+mn-lt"/>
              </a:rPr>
              <a:t>☉</a:t>
            </a:r>
            <a:r>
              <a:rPr lang="en-CN" sz="3200" dirty="0">
                <a:latin typeface="+mn-lt"/>
              </a:rPr>
              <a:t>, 4440K, 10</a:t>
            </a:r>
            <a:r>
              <a:rPr lang="en-US" sz="3200" dirty="0">
                <a:latin typeface="+mn-lt"/>
              </a:rPr>
              <a:t>.5+3.3/-2.1</a:t>
            </a:r>
            <a:r>
              <a:rPr lang="en-CN" sz="3200" dirty="0">
                <a:latin typeface="+mn-lt"/>
              </a:rPr>
              <a:t> Gyr)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E9145-8BE4-FF21-62AA-2A0578D8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955" y="1786866"/>
            <a:ext cx="4720045" cy="404575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A637B-AAC4-C5FC-EA4E-FC72C587C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741751"/>
            <a:ext cx="7375294" cy="40908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81299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D18E4-5D31-F4E8-C777-EEE92F5F9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A3DD9-CC19-2E70-533C-1CAC0C45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F583B3-6B0B-414F-EDF5-00E960D6C85E}"/>
              </a:ext>
            </a:extLst>
          </p:cNvPr>
          <p:cNvSpPr txBox="1">
            <a:spLocks/>
          </p:cNvSpPr>
          <p:nvPr/>
        </p:nvSpPr>
        <p:spPr>
          <a:xfrm>
            <a:off x="318235" y="181707"/>
            <a:ext cx="11555529" cy="594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Artist’s conception of VVV 1256-62 AB</a:t>
            </a:r>
            <a:endParaRPr lang="en-C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30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34D0-4961-686B-1727-029A6D00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>
              <a:latin typeface="+mn-lt"/>
            </a:endParaRPr>
          </a:p>
        </p:txBody>
      </p:sp>
      <p:pic>
        <p:nvPicPr>
          <p:cNvPr id="4" name="VVV_1256-62AB_Galactic_Orbits_waltz.mp4">
            <a:hlinkClick r:id="" action="ppaction://media"/>
            <a:extLst>
              <a:ext uri="{FF2B5EF4-FFF2-40B4-BE49-F238E27FC236}">
                <a16:creationId xmlns:a16="http://schemas.microsoft.com/office/drawing/2014/main" id="{4BF971F0-4DE0-5BDF-A9CC-7D6C187494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65125"/>
            <a:ext cx="12192000" cy="6096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082AC6-45A3-31F5-1EC0-EE90E6EB13F6}"/>
              </a:ext>
            </a:extLst>
          </p:cNvPr>
          <p:cNvSpPr txBox="1"/>
          <p:nvPr/>
        </p:nvSpPr>
        <p:spPr>
          <a:xfrm>
            <a:off x="8923282" y="2138204"/>
            <a:ext cx="3185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VVV 1256-62 AB</a:t>
            </a:r>
          </a:p>
          <a:p>
            <a:r>
              <a:rPr lang="en-C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从过去</a:t>
            </a:r>
            <a:r>
              <a:rPr lang="en-US" altLang="zh-C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20</a:t>
            </a:r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亿年（青色）到</a:t>
            </a:r>
            <a:endParaRPr lang="en-US" altLang="zh-C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未来</a:t>
            </a:r>
            <a:r>
              <a:rPr lang="en-US" altLang="zh-C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20</a:t>
            </a:r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亿年（红色）之间</a:t>
            </a:r>
            <a:endParaRPr lang="en-US" altLang="zh-C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在银河系内的轨道的</a:t>
            </a:r>
            <a:endParaRPr lang="en-US" altLang="zh-C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俯视图（上）和侧视图（下）</a:t>
            </a:r>
            <a:endParaRPr lang="en-US" altLang="zh-C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endParaRPr lang="en-US" altLang="zh-C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endParaRPr lang="en-US" altLang="zh-C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五角星是太阳当前的位置</a:t>
            </a:r>
            <a:endParaRPr lang="en-US" altLang="zh-C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C35C-5546-8FFB-503B-F65540937324}"/>
              </a:ext>
            </a:extLst>
          </p:cNvPr>
          <p:cNvSpPr txBox="1"/>
          <p:nvPr/>
        </p:nvSpPr>
        <p:spPr>
          <a:xfrm>
            <a:off x="83231" y="1861205"/>
            <a:ext cx="36728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The face-on (upper) and </a:t>
            </a:r>
          </a:p>
          <a:p>
            <a:r>
              <a:rPr lang="en-US" sz="1800" b="0" i="0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edge-on (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low</a:t>
            </a:r>
            <a:r>
              <a:rPr lang="en-US" sz="1800" b="0" i="0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er) views </a:t>
            </a:r>
          </a:p>
          <a:p>
            <a:r>
              <a:rPr lang="en-US" sz="1800" b="0" i="0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of the Galactic orbit of </a:t>
            </a:r>
          </a:p>
          <a:p>
            <a:r>
              <a:rPr lang="en-US" sz="1800" b="0" i="0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VVV 1256−62AB (purple dot)</a:t>
            </a:r>
          </a:p>
          <a:p>
            <a:r>
              <a:rPr lang="en-US" sz="1800" b="0" i="0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from the past 2 Gyr (cyan curves) </a:t>
            </a:r>
          </a:p>
          <a:p>
            <a:r>
              <a:rPr lang="en-US" sz="1800" b="0" i="0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to the future 2 Gyr (red curves). </a:t>
            </a:r>
          </a:p>
          <a:p>
            <a:r>
              <a:rPr lang="en-US" sz="1800" b="0" i="0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Its current location is near </a:t>
            </a:r>
          </a:p>
          <a:p>
            <a:r>
              <a:rPr lang="en-US" sz="1800" b="0" i="0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the Sun which is indicated by </a:t>
            </a:r>
          </a:p>
          <a:p>
            <a:r>
              <a:rPr lang="en-US" sz="1800" b="0" i="0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a five-pointed star. </a:t>
            </a:r>
            <a:endParaRPr lang="en-US" altLang="zh-C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66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9E79-7A4D-C64F-8B6E-1E774BCF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EA15C-464E-F561-3F6B-26C48DF8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AE4E9-759B-46B8-0594-1C449EF94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243" y="989823"/>
            <a:ext cx="2059738" cy="1029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5AEAD-EF41-F9FF-2004-B1B0A3DA3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552" y="989823"/>
            <a:ext cx="1510475" cy="1029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1F45B-FD2C-DBEA-F56E-BF674EE09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00" y="0"/>
            <a:ext cx="7824651" cy="68349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EEFBAF-9FE3-C9F1-B222-33C9C1CC8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980" y="2355375"/>
            <a:ext cx="3182692" cy="413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999D3-84CF-74E5-1879-1470E6041B8B}"/>
              </a:ext>
            </a:extLst>
          </p:cNvPr>
          <p:cNvSpPr txBox="1"/>
          <p:nvPr/>
        </p:nvSpPr>
        <p:spPr>
          <a:xfrm>
            <a:off x="9239003" y="5344957"/>
            <a:ext cx="2430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err="1">
                <a:solidFill>
                  <a:srgbClr val="FF0000"/>
                </a:solidFill>
              </a:rPr>
              <a:t>Primeval</a:t>
            </a:r>
            <a:r>
              <a:rPr lang="fr-FR" sz="2800" b="1" dirty="0">
                <a:solidFill>
                  <a:srgbClr val="FF0000"/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series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0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E23E-DEB7-6FC3-460D-1AE4A9DC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923" y="188414"/>
            <a:ext cx="4949952" cy="649936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+mn-lt"/>
                <a:ea typeface="SimSun" panose="02010600030101010101" pitchFamily="2" charset="-122"/>
              </a:rPr>
              <a:t>Known o</a:t>
            </a:r>
            <a:r>
              <a:rPr lang="en-CN" sz="3200" b="1" dirty="0">
                <a:latin typeface="+mn-lt"/>
                <a:ea typeface="SimSun" panose="02010600030101010101" pitchFamily="2" charset="-122"/>
              </a:rPr>
              <a:t>bjects within 10pc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BAD80355-246D-60E8-D9E1-F38F1514227A}"/>
              </a:ext>
            </a:extLst>
          </p:cNvPr>
          <p:cNvSpPr/>
          <p:nvPr/>
        </p:nvSpPr>
        <p:spPr>
          <a:xfrm>
            <a:off x="7111267" y="1950284"/>
            <a:ext cx="4696212" cy="153390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800" b="1" cap="none" dirty="0">
                <a:solidFill>
                  <a:srgbClr val="FFC000"/>
                </a:solidFill>
                <a:latin typeface="+mn-lt"/>
                <a:ea typeface="SimSun" panose="02010600030101010101" pitchFamily="2" charset="-122"/>
              </a:rPr>
              <a:t>How many BDs are there in the MW</a:t>
            </a:r>
            <a:r>
              <a:rPr lang="zh-CN" altLang="en-US" sz="2800" b="1" cap="none" dirty="0">
                <a:solidFill>
                  <a:srgbClr val="FFC000"/>
                </a:solidFill>
                <a:latin typeface="+mn-lt"/>
                <a:ea typeface="SimSun" panose="02010600030101010101" pitchFamily="2" charset="-122"/>
              </a:rPr>
              <a:t>？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393FD1-B77D-E9AB-7AF9-692C4525B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347" y="948743"/>
            <a:ext cx="5198067" cy="41898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0E02C2-02BD-7476-2C2F-FAD8FFD88672}"/>
              </a:ext>
            </a:extLst>
          </p:cNvPr>
          <p:cNvSpPr txBox="1"/>
          <p:nvPr/>
        </p:nvSpPr>
        <p:spPr>
          <a:xfrm>
            <a:off x="7420912" y="1028081"/>
            <a:ext cx="173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Reyle et al. 2021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087DDF6-9D1D-8D0B-57BE-41414119516F}"/>
              </a:ext>
            </a:extLst>
          </p:cNvPr>
          <p:cNvSpPr/>
          <p:nvPr/>
        </p:nvSpPr>
        <p:spPr>
          <a:xfrm rot="5400000">
            <a:off x="10035996" y="2876890"/>
            <a:ext cx="1890584" cy="146376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56A73-FBCF-0BD8-73A1-31D6CBC0919C}"/>
              </a:ext>
            </a:extLst>
          </p:cNvPr>
          <p:cNvSpPr txBox="1"/>
          <p:nvPr/>
        </p:nvSpPr>
        <p:spPr>
          <a:xfrm>
            <a:off x="10572957" y="2116654"/>
            <a:ext cx="760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1/</a:t>
            </a:r>
            <a:r>
              <a:rPr lang="en-US" altLang="zh-CN" sz="3200" dirty="0"/>
              <a:t>5</a:t>
            </a:r>
            <a:endParaRPr lang="en-C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68896-D776-68D1-3A60-C9A430D79ABE}"/>
              </a:ext>
            </a:extLst>
          </p:cNvPr>
          <p:cNvSpPr txBox="1"/>
          <p:nvPr/>
        </p:nvSpPr>
        <p:spPr>
          <a:xfrm>
            <a:off x="7592292" y="5248205"/>
            <a:ext cx="3740809" cy="1569660"/>
          </a:xfrm>
          <a:prstGeom prst="rect">
            <a:avLst/>
          </a:prstGeom>
          <a:solidFill>
            <a:srgbClr val="7A81FF"/>
          </a:solidFill>
        </p:spPr>
        <p:txBody>
          <a:bodyPr wrap="square" rtlCol="0">
            <a:spAutoFit/>
          </a:bodyPr>
          <a:lstStyle/>
          <a:p>
            <a:r>
              <a:rPr lang="zh-Hans" altLang="fr-FR" sz="3200" dirty="0"/>
              <a:t>       </a:t>
            </a:r>
            <a:r>
              <a:rPr lang="fr-FR" altLang="zh-Hans" sz="3200" dirty="0"/>
              <a:t>   </a:t>
            </a:r>
            <a:r>
              <a:rPr lang="en-US" altLang="zh-Hans" sz="3200" dirty="0"/>
              <a:t>Star</a:t>
            </a:r>
            <a:r>
              <a:rPr lang="zh-Hans" altLang="fr-FR" sz="3200" dirty="0"/>
              <a:t> </a:t>
            </a:r>
            <a:r>
              <a:rPr lang="fr-FR" altLang="zh-Hans" sz="2000" dirty="0"/>
              <a:t>   </a:t>
            </a:r>
            <a:r>
              <a:rPr lang="fr-FR" altLang="zh-Hans" sz="3200" dirty="0"/>
              <a:t>       </a:t>
            </a:r>
            <a:r>
              <a:rPr lang="en-US" altLang="zh-Hans" sz="3200" dirty="0">
                <a:solidFill>
                  <a:srgbClr val="C00000"/>
                </a:solidFill>
              </a:rPr>
              <a:t>BD</a:t>
            </a:r>
          </a:p>
          <a:p>
            <a:endParaRPr lang="fr-FR" sz="3200" dirty="0"/>
          </a:p>
          <a:p>
            <a:r>
              <a:rPr lang="fr-FR" sz="3200" dirty="0"/>
              <a:t>O B A F G K M</a:t>
            </a:r>
            <a:r>
              <a:rPr lang="zh-Hans" altLang="fr-FR" sz="3200" dirty="0"/>
              <a:t> </a:t>
            </a:r>
            <a:r>
              <a:rPr lang="fr-FR" altLang="zh-Hans" sz="3200" dirty="0"/>
              <a:t> </a:t>
            </a:r>
            <a:r>
              <a:rPr lang="fr-FR" sz="3200" dirty="0">
                <a:solidFill>
                  <a:srgbClr val="C00000"/>
                </a:solidFill>
              </a:rPr>
              <a:t>L </a:t>
            </a:r>
            <a:r>
              <a:rPr lang="zh-Hans" altLang="fr-FR" sz="3200" dirty="0">
                <a:solidFill>
                  <a:srgbClr val="C00000"/>
                </a:solidFill>
              </a:rPr>
              <a:t> </a:t>
            </a:r>
            <a:r>
              <a:rPr lang="fr-FR" sz="3200" dirty="0" err="1">
                <a:solidFill>
                  <a:srgbClr val="C00000"/>
                </a:solidFill>
              </a:rPr>
              <a:t>T</a:t>
            </a:r>
            <a:r>
              <a:rPr lang="zh-Hans" altLang="fr-FR" sz="3200" dirty="0">
                <a:solidFill>
                  <a:srgbClr val="C00000"/>
                </a:solidFill>
              </a:rPr>
              <a:t> </a:t>
            </a:r>
            <a:r>
              <a:rPr lang="fr-FR" sz="3200" dirty="0">
                <a:solidFill>
                  <a:srgbClr val="C00000"/>
                </a:solidFill>
              </a:rPr>
              <a:t> Y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8E918C2-660E-D5CB-CC98-D6DEF946AF96}"/>
              </a:ext>
            </a:extLst>
          </p:cNvPr>
          <p:cNvSpPr/>
          <p:nvPr/>
        </p:nvSpPr>
        <p:spPr>
          <a:xfrm rot="5400000">
            <a:off x="8770638" y="4722911"/>
            <a:ext cx="408557" cy="247304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E6B5849-8F31-5D2E-72F5-F9CF71F84213}"/>
              </a:ext>
            </a:extLst>
          </p:cNvPr>
          <p:cNvSpPr/>
          <p:nvPr/>
        </p:nvSpPr>
        <p:spPr>
          <a:xfrm rot="5400000">
            <a:off x="10260907" y="5400877"/>
            <a:ext cx="369391" cy="1297390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27F8EC-F39B-AA5B-4E54-097E39AA5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291E19-44E6-0E51-8FCE-9D0239FDC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29" y="1825625"/>
            <a:ext cx="6354019" cy="36888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DB418E-3E2C-6EF6-A409-C5F694D7EAC0}"/>
              </a:ext>
            </a:extLst>
          </p:cNvPr>
          <p:cNvSpPr txBox="1"/>
          <p:nvPr/>
        </p:nvSpPr>
        <p:spPr>
          <a:xfrm>
            <a:off x="903264" y="3042985"/>
            <a:ext cx="1132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00" dirty="0">
                <a:solidFill>
                  <a:srgbClr val="FFFF00"/>
                </a:solidFill>
                <a:ea typeface="Kai" pitchFamily="2" charset="-122"/>
              </a:rPr>
              <a:t>8</a:t>
            </a:r>
            <a:r>
              <a:rPr lang="zh-CN" altLang="en-US" sz="1800" dirty="0">
                <a:solidFill>
                  <a:srgbClr val="FFFF00"/>
                </a:solidFill>
                <a:ea typeface="Kai" pitchFamily="2" charset="-122"/>
              </a:rPr>
              <a:t> </a:t>
            </a:r>
            <a:r>
              <a:rPr lang="en-US" sz="1800" dirty="0">
                <a:solidFill>
                  <a:srgbClr val="FFFF00"/>
                </a:solidFill>
                <a:ea typeface="Kai" pitchFamily="2" charset="-122"/>
              </a:rPr>
              <a:t>M</a:t>
            </a:r>
            <a:r>
              <a:rPr lang="en-US" altLang="zh-CN" sz="1800" b="1" baseline="-25000" dirty="0">
                <a:solidFill>
                  <a:srgbClr val="FFFF00"/>
                </a:solidFill>
                <a:ea typeface="Kai" pitchFamily="2" charset="-122"/>
              </a:rPr>
              <a:t>☉</a:t>
            </a:r>
          </a:p>
          <a:p>
            <a:pPr algn="r"/>
            <a:endParaRPr lang="en-US" altLang="zh-CN" dirty="0">
              <a:solidFill>
                <a:srgbClr val="FFFF00"/>
              </a:solidFill>
              <a:ea typeface="Kai" pitchFamily="2" charset="-122"/>
            </a:endParaRPr>
          </a:p>
          <a:p>
            <a:pPr algn="r"/>
            <a:endParaRPr lang="en-US" altLang="zh-CN" sz="1800" dirty="0">
              <a:solidFill>
                <a:srgbClr val="FFFF00"/>
              </a:solidFill>
              <a:ea typeface="Kai" pitchFamily="2" charset="-122"/>
            </a:endParaRPr>
          </a:p>
          <a:p>
            <a:pPr algn="r"/>
            <a:r>
              <a:rPr lang="en-US" altLang="zh-CN" sz="1800" dirty="0">
                <a:solidFill>
                  <a:srgbClr val="FFFF00"/>
                </a:solidFill>
                <a:ea typeface="Kai" pitchFamily="2" charset="-122"/>
              </a:rPr>
              <a:t>0.5</a:t>
            </a:r>
            <a:r>
              <a:rPr lang="zh-CN" altLang="en-US" sz="1800" dirty="0">
                <a:solidFill>
                  <a:srgbClr val="FFFF00"/>
                </a:solidFill>
                <a:ea typeface="Kai" pitchFamily="2" charset="-122"/>
              </a:rPr>
              <a:t> </a:t>
            </a:r>
            <a:r>
              <a:rPr lang="en-US" sz="1800" dirty="0">
                <a:solidFill>
                  <a:srgbClr val="FFFF00"/>
                </a:solidFill>
                <a:ea typeface="Kai" pitchFamily="2" charset="-122"/>
              </a:rPr>
              <a:t>M</a:t>
            </a:r>
            <a:r>
              <a:rPr lang="en-US" altLang="zh-CN" sz="1800" b="1" baseline="-25000" dirty="0">
                <a:solidFill>
                  <a:srgbClr val="FFFF00"/>
                </a:solidFill>
                <a:ea typeface="Kai" pitchFamily="2" charset="-122"/>
              </a:rPr>
              <a:t>☉</a:t>
            </a:r>
            <a:endParaRPr lang="en-US" altLang="zh-CN" b="1" baseline="-25000" dirty="0">
              <a:solidFill>
                <a:srgbClr val="FFFF00"/>
              </a:solidFill>
              <a:ea typeface="Kai" pitchFamily="2" charset="-122"/>
            </a:endParaRPr>
          </a:p>
          <a:p>
            <a:pPr algn="r"/>
            <a:endParaRPr lang="en-US" altLang="zh-CN" sz="1800" dirty="0">
              <a:solidFill>
                <a:srgbClr val="FFFF00"/>
              </a:solidFill>
              <a:ea typeface="Kai" pitchFamily="2" charset="-122"/>
            </a:endParaRPr>
          </a:p>
          <a:p>
            <a:pPr algn="r"/>
            <a:endParaRPr lang="en-US" altLang="zh-CN" sz="1800" dirty="0">
              <a:solidFill>
                <a:srgbClr val="FFFF00"/>
              </a:solidFill>
              <a:ea typeface="Kai" pitchFamily="2" charset="-122"/>
            </a:endParaRPr>
          </a:p>
          <a:p>
            <a:pPr algn="r"/>
            <a:r>
              <a:rPr lang="en-US" altLang="zh-CN" sz="1800" dirty="0">
                <a:solidFill>
                  <a:srgbClr val="FFFF00"/>
                </a:solidFill>
                <a:ea typeface="Kai" pitchFamily="2" charset="-122"/>
              </a:rPr>
              <a:t>0.075</a:t>
            </a:r>
            <a:r>
              <a:rPr lang="zh-CN" altLang="en-US" sz="1800" dirty="0">
                <a:solidFill>
                  <a:srgbClr val="FFFF00"/>
                </a:solidFill>
                <a:ea typeface="Kai" pitchFamily="2" charset="-122"/>
              </a:rPr>
              <a:t> </a:t>
            </a:r>
            <a:r>
              <a:rPr lang="en-US" sz="1800" dirty="0">
                <a:solidFill>
                  <a:srgbClr val="FFFF00"/>
                </a:solidFill>
                <a:ea typeface="Kai" pitchFamily="2" charset="-122"/>
              </a:rPr>
              <a:t>M</a:t>
            </a:r>
            <a:r>
              <a:rPr lang="en-US" altLang="zh-CN" sz="1800" b="1" baseline="-25000" dirty="0">
                <a:solidFill>
                  <a:srgbClr val="FFFF00"/>
                </a:solidFill>
                <a:ea typeface="Kai" pitchFamily="2" charset="-122"/>
              </a:rPr>
              <a:t>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1345A-1573-A107-C6F2-49369540F8A8}"/>
              </a:ext>
            </a:extLst>
          </p:cNvPr>
          <p:cNvSpPr txBox="1"/>
          <p:nvPr/>
        </p:nvSpPr>
        <p:spPr>
          <a:xfrm>
            <a:off x="4493571" y="2378837"/>
            <a:ext cx="80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00" dirty="0">
                <a:solidFill>
                  <a:srgbClr val="FFFF00"/>
                </a:solidFill>
                <a:ea typeface="Kai" pitchFamily="2" charset="-122"/>
              </a:rPr>
              <a:t>20</a:t>
            </a:r>
            <a:r>
              <a:rPr lang="zh-CN" altLang="en-US" sz="1800" dirty="0">
                <a:solidFill>
                  <a:srgbClr val="FFFF00"/>
                </a:solidFill>
                <a:ea typeface="Kai" pitchFamily="2" charset="-122"/>
              </a:rPr>
              <a:t> </a:t>
            </a:r>
            <a:r>
              <a:rPr lang="en-US" sz="1800" dirty="0">
                <a:solidFill>
                  <a:srgbClr val="FFFF00"/>
                </a:solidFill>
                <a:ea typeface="Kai" pitchFamily="2" charset="-122"/>
              </a:rPr>
              <a:t>M</a:t>
            </a:r>
            <a:r>
              <a:rPr lang="en-US" altLang="zh-CN" sz="1800" b="1" baseline="-25000" dirty="0">
                <a:solidFill>
                  <a:srgbClr val="FFFF00"/>
                </a:solidFill>
                <a:ea typeface="Kai" pitchFamily="2" charset="-122"/>
              </a:rPr>
              <a:t>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6C1AA-2151-3760-F030-A0BBCB33CD07}"/>
              </a:ext>
            </a:extLst>
          </p:cNvPr>
          <p:cNvSpPr txBox="1"/>
          <p:nvPr/>
        </p:nvSpPr>
        <p:spPr>
          <a:xfrm>
            <a:off x="2241521" y="3455493"/>
            <a:ext cx="5838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00" dirty="0">
                <a:solidFill>
                  <a:srgbClr val="92D050"/>
                </a:solidFill>
                <a:ea typeface="Kai" pitchFamily="2" charset="-122"/>
              </a:rPr>
              <a:t>20%</a:t>
            </a:r>
          </a:p>
          <a:p>
            <a:pPr algn="r"/>
            <a:endParaRPr lang="en-US" altLang="zh-CN" dirty="0">
              <a:solidFill>
                <a:srgbClr val="92D050"/>
              </a:solidFill>
              <a:ea typeface="Kai" pitchFamily="2" charset="-122"/>
            </a:endParaRPr>
          </a:p>
          <a:p>
            <a:pPr algn="r"/>
            <a:endParaRPr lang="en-US" altLang="zh-CN" dirty="0">
              <a:solidFill>
                <a:srgbClr val="92D050"/>
              </a:solidFill>
              <a:ea typeface="Kai" pitchFamily="2" charset="-122"/>
            </a:endParaRPr>
          </a:p>
          <a:p>
            <a:pPr algn="r"/>
            <a:r>
              <a:rPr lang="en-US" altLang="zh-CN" dirty="0">
                <a:solidFill>
                  <a:srgbClr val="92D050"/>
                </a:solidFill>
                <a:ea typeface="Kai" pitchFamily="2" charset="-122"/>
              </a:rPr>
              <a:t>60%</a:t>
            </a:r>
          </a:p>
          <a:p>
            <a:pPr algn="r"/>
            <a:endParaRPr lang="en-US" altLang="zh-CN" dirty="0">
              <a:solidFill>
                <a:srgbClr val="92D050"/>
              </a:solidFill>
              <a:ea typeface="Kai" pitchFamily="2" charset="-122"/>
            </a:endParaRPr>
          </a:p>
          <a:p>
            <a:pPr algn="r"/>
            <a:r>
              <a:rPr lang="en-US" altLang="zh-CN" sz="1800" dirty="0">
                <a:solidFill>
                  <a:srgbClr val="92D050"/>
                </a:solidFill>
                <a:ea typeface="Kai" pitchFamily="2" charset="-122"/>
              </a:rPr>
              <a:t>20%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089F460-8756-8E7D-2143-6C2A1C59F0E0}"/>
              </a:ext>
            </a:extLst>
          </p:cNvPr>
          <p:cNvSpPr txBox="1">
            <a:spLocks/>
          </p:cNvSpPr>
          <p:nvPr/>
        </p:nvSpPr>
        <p:spPr>
          <a:xfrm>
            <a:off x="309132" y="610497"/>
            <a:ext cx="6008542" cy="1037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4000" b="1">
                <a:latin typeface="+mn-lt"/>
                <a:ea typeface="SimSun" panose="02010600030101010101" pitchFamily="2" charset="-122"/>
              </a:rPr>
              <a:t>Formation of stars and BDs</a:t>
            </a:r>
            <a:endParaRPr lang="en-CN" sz="4000" b="1" dirty="0">
              <a:latin typeface="+mn-lt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140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6" grpId="0"/>
      <p:bldP spid="3" grpId="0" animBg="1"/>
      <p:bldP spid="4" grpId="0"/>
      <p:bldP spid="7" grpId="0" animBg="1"/>
      <p:bldP spid="8" grpId="0" animBg="1"/>
      <p:bldP spid="9" grpId="0" animBg="1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EBE2-83BB-FB4B-9B7F-9823FE11F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2" y="416013"/>
            <a:ext cx="10958512" cy="7821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+mn-lt"/>
                <a:ea typeface="SimSun" panose="02010600030101010101" pitchFamily="2" charset="-122"/>
              </a:rPr>
              <a:t>Radius, mass, density, temperature of low mass objects</a:t>
            </a:r>
            <a:endParaRPr lang="fr-FR" sz="4000" b="1" dirty="0">
              <a:latin typeface="+mn-lt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E61-63E7-CF4A-8AE9-BDFBEE82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226" y="1485901"/>
            <a:ext cx="3873500" cy="4189942"/>
          </a:xfrm>
        </p:spPr>
        <p:txBody>
          <a:bodyPr>
            <a:normAutofit/>
          </a:bodyPr>
          <a:lstStyle/>
          <a:p>
            <a:endParaRPr lang="fr-FR" altLang="zh-C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D5581-5936-624D-99A7-A70A44D8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" y="1524255"/>
            <a:ext cx="5777993" cy="43334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1D6230-9D8F-FD48-991F-1775B0032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167" y="1524255"/>
            <a:ext cx="6190708" cy="43334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4D1F02-F62E-1441-9AFB-194DB6FB5B86}"/>
              </a:ext>
            </a:extLst>
          </p:cNvPr>
          <p:cNvSpPr txBox="1"/>
          <p:nvPr/>
        </p:nvSpPr>
        <p:spPr>
          <a:xfrm>
            <a:off x="8422021" y="5857038"/>
            <a:ext cx="2789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Hatzes</a:t>
            </a:r>
            <a:r>
              <a:rPr lang="fr-FR" sz="2400" dirty="0"/>
              <a:t> &amp; </a:t>
            </a:r>
            <a:r>
              <a:rPr lang="fr-FR" sz="2400" dirty="0" err="1"/>
              <a:t>Rauer</a:t>
            </a:r>
            <a:r>
              <a:rPr lang="fr-FR" sz="2400" dirty="0"/>
              <a:t> 2015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73B3A-F495-AB46-A846-C953E580A3DA}"/>
              </a:ext>
            </a:extLst>
          </p:cNvPr>
          <p:cNvSpPr txBox="1"/>
          <p:nvPr/>
        </p:nvSpPr>
        <p:spPr>
          <a:xfrm>
            <a:off x="5162309" y="72920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42B7F9-36D4-B755-E336-199BC55E3C03}"/>
              </a:ext>
            </a:extLst>
          </p:cNvPr>
          <p:cNvSpPr/>
          <p:nvPr/>
        </p:nvSpPr>
        <p:spPr>
          <a:xfrm>
            <a:off x="9619013" y="2123795"/>
            <a:ext cx="633807" cy="3089473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800" dirty="0"/>
              <a:t>BD</a:t>
            </a:r>
            <a:endParaRPr lang="en-CN" sz="1700" dirty="0"/>
          </a:p>
        </p:txBody>
      </p:sp>
    </p:spTree>
    <p:extLst>
      <p:ext uri="{BB962C8B-B14F-4D97-AF65-F5344CB8AC3E}">
        <p14:creationId xmlns:p14="http://schemas.microsoft.com/office/powerpoint/2010/main" val="277718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87E2-B578-4649-A5F3-9C2E0FBF4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75" y="112258"/>
            <a:ext cx="10131425" cy="95025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b="1" dirty="0" err="1">
                <a:latin typeface="+mn-lt"/>
                <a:ea typeface="DengXian" panose="02010600030101010101" pitchFamily="2" charset="-122"/>
              </a:rPr>
              <a:t>Atmospheres</a:t>
            </a:r>
            <a:r>
              <a:rPr lang="fr-FR" sz="4000" b="1" dirty="0">
                <a:latin typeface="+mn-lt"/>
                <a:ea typeface="DengXian" panose="02010600030101010101" pitchFamily="2" charset="-122"/>
              </a:rPr>
              <a:t> of Jupiter/Y, </a:t>
            </a:r>
            <a:r>
              <a:rPr lang="fr-FR" sz="4000" b="1" dirty="0" err="1">
                <a:latin typeface="+mn-lt"/>
                <a:ea typeface="DengXian" panose="02010600030101010101" pitchFamily="2" charset="-122"/>
              </a:rPr>
              <a:t>T</a:t>
            </a:r>
            <a:r>
              <a:rPr lang="fr-FR" sz="4000" b="1" dirty="0">
                <a:latin typeface="+mn-lt"/>
                <a:ea typeface="DengXian" panose="02010600030101010101" pitchFamily="2" charset="-122"/>
              </a:rPr>
              <a:t>, L and </a:t>
            </a:r>
            <a:r>
              <a:rPr lang="fr-FR" sz="4000" b="1" dirty="0" err="1">
                <a:latin typeface="+mn-lt"/>
                <a:ea typeface="DengXian" panose="02010600030101010101" pitchFamily="2" charset="-122"/>
              </a:rPr>
              <a:t>late</a:t>
            </a:r>
            <a:r>
              <a:rPr lang="fr-FR" sz="4000" b="1" dirty="0">
                <a:latin typeface="+mn-lt"/>
                <a:ea typeface="DengXian" panose="02010600030101010101" pitchFamily="2" charset="-122"/>
              </a:rPr>
              <a:t>-M </a:t>
            </a:r>
            <a:r>
              <a:rPr lang="fr-FR" sz="4000" b="1" dirty="0" err="1">
                <a:latin typeface="+mn-lt"/>
                <a:ea typeface="DengXian" panose="02010600030101010101" pitchFamily="2" charset="-122"/>
              </a:rPr>
              <a:t>dwarfs</a:t>
            </a:r>
            <a:endParaRPr lang="fr-FR" sz="4000" b="1" dirty="0">
              <a:latin typeface="+mn-lt"/>
              <a:ea typeface="DengXia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D673B-E0A3-3647-BD1B-A0077C03D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939"/>
            <a:ext cx="10515600" cy="4351338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05436-E735-A742-9C8E-DDD8A64B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513"/>
            <a:ext cx="12192000" cy="4905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7DBC5-1FE4-AF4E-8EDD-D2AFD14B7F54}"/>
              </a:ext>
            </a:extLst>
          </p:cNvPr>
          <p:cNvSpPr txBox="1"/>
          <p:nvPr/>
        </p:nvSpPr>
        <p:spPr>
          <a:xfrm>
            <a:off x="332585" y="6067724"/>
            <a:ext cx="23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Lodders</a:t>
            </a:r>
            <a:r>
              <a:rPr lang="fr-FR" dirty="0"/>
              <a:t> &amp; </a:t>
            </a:r>
            <a:r>
              <a:rPr lang="fr-FR" dirty="0" err="1"/>
              <a:t>Fegley</a:t>
            </a:r>
            <a:r>
              <a:rPr lang="fr-FR" dirty="0"/>
              <a:t> 2006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19F0C-04FC-6948-8E8A-1DCA4765E233}"/>
              </a:ext>
            </a:extLst>
          </p:cNvPr>
          <p:cNvSpPr txBox="1"/>
          <p:nvPr/>
        </p:nvSpPr>
        <p:spPr>
          <a:xfrm>
            <a:off x="7661592" y="4616726"/>
            <a:ext cx="86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chemeClr val="bg1"/>
                </a:solidFill>
              </a:rPr>
              <a:t>dusty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056F7-72A5-E54B-A1FE-9DE49C7EF0CF}"/>
              </a:ext>
            </a:extLst>
          </p:cNvPr>
          <p:cNvSpPr txBox="1"/>
          <p:nvPr/>
        </p:nvSpPr>
        <p:spPr>
          <a:xfrm>
            <a:off x="9914311" y="4613878"/>
            <a:ext cx="86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chemeClr val="bg1"/>
                </a:solidFill>
              </a:rPr>
              <a:t>dusty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4AEFC-6C21-79BD-0A5F-A838935519AB}"/>
              </a:ext>
            </a:extLst>
          </p:cNvPr>
          <p:cNvSpPr txBox="1"/>
          <p:nvPr/>
        </p:nvSpPr>
        <p:spPr>
          <a:xfrm>
            <a:off x="2755075" y="5683611"/>
            <a:ext cx="100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0070C0"/>
                </a:solidFill>
              </a:rPr>
              <a:t>Y dwarfs</a:t>
            </a:r>
          </a:p>
        </p:txBody>
      </p:sp>
    </p:spTree>
    <p:extLst>
      <p:ext uri="{BB962C8B-B14F-4D97-AF65-F5344CB8AC3E}">
        <p14:creationId xmlns:p14="http://schemas.microsoft.com/office/powerpoint/2010/main" val="114409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63C86-82BB-0747-8077-B02BD1C8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1" y="186867"/>
            <a:ext cx="10089768" cy="1106676"/>
          </a:xfrm>
        </p:spPr>
        <p:txBody>
          <a:bodyPr>
            <a:normAutofit fontScale="90000"/>
          </a:bodyPr>
          <a:lstStyle/>
          <a:p>
            <a:r>
              <a:rPr lang="fr-FR" sz="4000" b="1" cap="none" dirty="0" err="1">
                <a:latin typeface="+mn-lt"/>
              </a:rPr>
              <a:t>BDs</a:t>
            </a:r>
            <a:r>
              <a:rPr lang="fr-FR" sz="4000" b="1" cap="none" dirty="0">
                <a:latin typeface="+mn-lt"/>
              </a:rPr>
              <a:t> are </a:t>
            </a:r>
            <a:r>
              <a:rPr lang="fr-FR" sz="4000" b="1" cap="none" dirty="0" err="1">
                <a:latin typeface="+mn-lt"/>
              </a:rPr>
              <a:t>formed</a:t>
            </a:r>
            <a:r>
              <a:rPr lang="fr-FR" sz="4000" b="1" cap="none" dirty="0">
                <a:latin typeface="+mn-lt"/>
              </a:rPr>
              <a:t> like stars, look like </a:t>
            </a:r>
            <a:r>
              <a:rPr lang="fr-FR" sz="4000" b="1" cap="none" dirty="0" err="1">
                <a:latin typeface="+mn-lt"/>
              </a:rPr>
              <a:t>giant</a:t>
            </a:r>
            <a:r>
              <a:rPr lang="fr-FR" sz="4000" b="1" cap="none" dirty="0">
                <a:latin typeface="+mn-lt"/>
              </a:rPr>
              <a:t> </a:t>
            </a:r>
            <a:r>
              <a:rPr lang="fr-FR" sz="4000" b="1" cap="none" dirty="0" err="1">
                <a:latin typeface="+mn-lt"/>
              </a:rPr>
              <a:t>planets</a:t>
            </a:r>
            <a:endParaRPr lang="fr-FR" sz="4000" b="1" cap="none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D8E0A-7A52-B946-91D7-577324C47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2283248"/>
            <a:ext cx="6866574" cy="2744716"/>
          </a:xfrm>
        </p:spPr>
        <p:txBody>
          <a:bodyPr>
            <a:normAutofit/>
          </a:bodyPr>
          <a:lstStyle/>
          <a:p>
            <a:r>
              <a:rPr lang="en-US" dirty="0"/>
              <a:t>The last major populations on the </a:t>
            </a:r>
            <a:r>
              <a:rPr lang="en-US" dirty="0" err="1"/>
              <a:t>HRD</a:t>
            </a:r>
            <a:r>
              <a:rPr lang="en-US" dirty="0"/>
              <a:t>.</a:t>
            </a:r>
          </a:p>
          <a:p>
            <a:r>
              <a:rPr lang="en-US" dirty="0"/>
              <a:t>Sensitive to initial mass function. </a:t>
            </a:r>
          </a:p>
          <a:p>
            <a:r>
              <a:rPr lang="en-US" dirty="0"/>
              <a:t>Test stellar/</a:t>
            </a:r>
            <a:r>
              <a:rPr lang="en-US" dirty="0" err="1"/>
              <a:t>substellar</a:t>
            </a:r>
            <a:r>
              <a:rPr lang="en-US" dirty="0"/>
              <a:t> formation theories.</a:t>
            </a:r>
          </a:p>
          <a:p>
            <a:r>
              <a:rPr lang="en-US" dirty="0"/>
              <a:t>Help to characterize exoplanets.</a:t>
            </a:r>
          </a:p>
          <a:p>
            <a:r>
              <a:rPr lang="en-US" dirty="0"/>
              <a:t>As exoplanet hosts.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FDEC1-1C52-6748-869A-C2F44B8C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374" y="6361083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3BD7B-40D5-5449-8105-448715D0D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444" y="1470531"/>
            <a:ext cx="4743535" cy="4706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83800-D68C-4041-8625-AE51F75C8E1D}"/>
              </a:ext>
            </a:extLst>
          </p:cNvPr>
          <p:cNvSpPr txBox="1"/>
          <p:nvPr/>
        </p:nvSpPr>
        <p:spPr>
          <a:xfrm>
            <a:off x="7448465" y="3745613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 5 </a:t>
            </a:r>
            <a:r>
              <a:rPr lang="fr-FR" dirty="0" err="1">
                <a:solidFill>
                  <a:schemeClr val="bg1"/>
                </a:solidFill>
              </a:rPr>
              <a:t>M</a:t>
            </a:r>
            <a:r>
              <a:rPr lang="fr-FR" baseline="-25000" dirty="0" err="1">
                <a:solidFill>
                  <a:schemeClr val="bg1"/>
                </a:solidFill>
              </a:rPr>
              <a:t>Jup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B5D7F-2548-6F4C-81F8-472C6455661F}"/>
              </a:ext>
            </a:extLst>
          </p:cNvPr>
          <p:cNvSpPr txBox="1"/>
          <p:nvPr/>
        </p:nvSpPr>
        <p:spPr>
          <a:xfrm>
            <a:off x="8149820" y="2234387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 25 </a:t>
            </a:r>
            <a:r>
              <a:rPr lang="fr-FR" dirty="0" err="1">
                <a:solidFill>
                  <a:schemeClr val="bg1"/>
                </a:solidFill>
              </a:rPr>
              <a:t>M</a:t>
            </a:r>
            <a:r>
              <a:rPr lang="fr-FR" baseline="-25000" dirty="0" err="1">
                <a:solidFill>
                  <a:schemeClr val="bg1"/>
                </a:solidFill>
              </a:rPr>
              <a:t>Jup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3D47C-EFAB-6648-804E-30F3E0AC70B7}"/>
              </a:ext>
            </a:extLst>
          </p:cNvPr>
          <p:cNvSpPr txBox="1"/>
          <p:nvPr/>
        </p:nvSpPr>
        <p:spPr>
          <a:xfrm>
            <a:off x="10900207" y="1254800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</a:rPr>
              <a:t>H + </a:t>
            </a:r>
            <a:r>
              <a:rPr lang="fr-FR" i="1" dirty="0" err="1">
                <a:solidFill>
                  <a:schemeClr val="bg1"/>
                </a:solidFill>
              </a:rPr>
              <a:t>Ks</a:t>
            </a:r>
            <a:r>
              <a:rPr lang="fr-FR" i="1" dirty="0">
                <a:solidFill>
                  <a:schemeClr val="bg1"/>
                </a:solidFill>
              </a:rPr>
              <a:t> + L’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302FE-E3B9-9546-ADC9-F46AC93DC814}"/>
              </a:ext>
            </a:extLst>
          </p:cNvPr>
          <p:cNvSpPr txBox="1"/>
          <p:nvPr/>
        </p:nvSpPr>
        <p:spPr>
          <a:xfrm>
            <a:off x="7037755" y="6177007"/>
            <a:ext cx="487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First image of an </a:t>
            </a:r>
            <a:r>
              <a:rPr lang="zh-CN" altLang="en-US" dirty="0"/>
              <a:t>“</a:t>
            </a:r>
            <a:r>
              <a:rPr lang="fr-FR" dirty="0" err="1"/>
              <a:t>exoplanet</a:t>
            </a:r>
            <a:r>
              <a:rPr lang="zh-CN" altLang="en-US" dirty="0"/>
              <a:t>”</a:t>
            </a:r>
            <a:r>
              <a:rPr lang="fr-FR" dirty="0"/>
              <a:t> </a:t>
            </a:r>
            <a:r>
              <a:rPr lang="en-US" dirty="0"/>
              <a:t>(</a:t>
            </a:r>
            <a:r>
              <a:rPr lang="fr-FR" dirty="0"/>
              <a:t>Chauvin et al. 2004)</a:t>
            </a:r>
          </a:p>
        </p:txBody>
      </p:sp>
    </p:spTree>
    <p:extLst>
      <p:ext uri="{BB962C8B-B14F-4D97-AF65-F5344CB8AC3E}">
        <p14:creationId xmlns:p14="http://schemas.microsoft.com/office/powerpoint/2010/main" val="164309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volution of a 005 solar mass brown dwarf1080p.mp4">
            <a:hlinkClick r:id="" action="ppaction://media"/>
            <a:extLst>
              <a:ext uri="{FF2B5EF4-FFF2-40B4-BE49-F238E27FC236}">
                <a16:creationId xmlns:a16="http://schemas.microsoft.com/office/drawing/2014/main" id="{55791179-62B8-33E9-3DCC-2FDA6ECF5F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869" y="3231"/>
            <a:ext cx="10295906" cy="6854769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0EC735-6432-B537-7D49-92E2731DC77B}"/>
              </a:ext>
            </a:extLst>
          </p:cNvPr>
          <p:cNvSpPr txBox="1">
            <a:spLocks/>
          </p:cNvSpPr>
          <p:nvPr/>
        </p:nvSpPr>
        <p:spPr>
          <a:xfrm>
            <a:off x="6216731" y="403761"/>
            <a:ext cx="5486400" cy="783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err="1">
                <a:latin typeface="+mn-lt"/>
              </a:rPr>
              <a:t>Teff</a:t>
            </a:r>
            <a:r>
              <a:rPr lang="fr-FR" sz="4000" b="1" dirty="0">
                <a:latin typeface="+mn-lt"/>
              </a:rPr>
              <a:t> and spectral </a:t>
            </a:r>
            <a:r>
              <a:rPr lang="fr-FR" sz="4000" b="1" dirty="0" err="1">
                <a:latin typeface="+mn-lt"/>
              </a:rPr>
              <a:t>evolution</a:t>
            </a:r>
            <a:r>
              <a:rPr lang="fr-FR" sz="4000" b="1" dirty="0">
                <a:latin typeface="+mn-lt"/>
              </a:rPr>
              <a:t> of </a:t>
            </a:r>
            <a:r>
              <a:rPr lang="fr-FR" sz="4000" b="1" dirty="0" err="1">
                <a:latin typeface="+mn-lt"/>
              </a:rPr>
              <a:t>BDs</a:t>
            </a:r>
            <a:endParaRPr lang="fr-FR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765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11FB-6DD7-3048-9446-C712FEB1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56" y="94060"/>
            <a:ext cx="9942511" cy="1454172"/>
          </a:xfrm>
        </p:spPr>
        <p:txBody>
          <a:bodyPr>
            <a:normAutofit/>
          </a:bodyPr>
          <a:lstStyle/>
          <a:p>
            <a:r>
              <a:rPr lang="en-US" sz="4000" b="1" cap="none" dirty="0">
                <a:latin typeface="+mn-lt"/>
              </a:rPr>
              <a:t>What are benchmark brown dwarfs?</a:t>
            </a:r>
            <a:endParaRPr lang="fr-FR" sz="4000" b="1" cap="none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D6076-0906-FB43-AF5D-26B1D9303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869"/>
            <a:ext cx="10515600" cy="435133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AB9FB-A8FC-2A43-8347-302D8C36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697A6-A5E3-A745-80A9-1345A0942E8B}"/>
              </a:ext>
            </a:extLst>
          </p:cNvPr>
          <p:cNvSpPr txBox="1"/>
          <p:nvPr/>
        </p:nvSpPr>
        <p:spPr>
          <a:xfrm>
            <a:off x="475156" y="6049950"/>
            <a:ext cx="542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Rebolo</a:t>
            </a:r>
            <a:r>
              <a:rPr lang="en-US" sz="2400" dirty="0"/>
              <a:t>, Zapatero Osorio &amp; Martin (1995) </a:t>
            </a:r>
            <a:endParaRPr lang="fr-FR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23B176-0C31-EFF5-F9BD-19E9AFFF9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293"/>
            <a:ext cx="8300291" cy="4668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107A1-85DD-8737-8213-72132A0D4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957" y="1294293"/>
            <a:ext cx="5583043" cy="3943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18B497-C48D-9B41-8862-5A0D8E7AADB4}"/>
              </a:ext>
            </a:extLst>
          </p:cNvPr>
          <p:cNvSpPr txBox="1"/>
          <p:nvPr/>
        </p:nvSpPr>
        <p:spPr>
          <a:xfrm>
            <a:off x="8789112" y="5460679"/>
            <a:ext cx="2914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Nakajima et al. (1995)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37817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DB5F-6CDF-9D58-DEED-D7E320A6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49" y="312326"/>
            <a:ext cx="10515600" cy="843904"/>
          </a:xfrm>
        </p:spPr>
        <p:txBody>
          <a:bodyPr>
            <a:normAutofit/>
          </a:bodyPr>
          <a:lstStyle/>
          <a:p>
            <a:r>
              <a:rPr lang="en-CN" dirty="0">
                <a:latin typeface="+mn-lt"/>
              </a:rPr>
              <a:t>GL 229 B </a:t>
            </a:r>
            <a:r>
              <a:rPr lang="en-US" altLang="zh-CN" dirty="0">
                <a:latin typeface="+mn-lt"/>
              </a:rPr>
              <a:t>is a close binary</a:t>
            </a:r>
            <a:endParaRPr lang="en-C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13BC-8E3C-1382-1524-1169290BD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8C7AB-53B5-CF55-837E-D35102241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686"/>
            <a:ext cx="9290304" cy="458274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CD035-E7D5-91DD-333C-AA0A384FD719}"/>
              </a:ext>
            </a:extLst>
          </p:cNvPr>
          <p:cNvSpPr txBox="1"/>
          <p:nvPr/>
        </p:nvSpPr>
        <p:spPr>
          <a:xfrm>
            <a:off x="8375904" y="343492"/>
            <a:ext cx="26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Xuan et al., 2024, Nature 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626EE-E10E-6D59-840A-E1ABEDF1B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300" y="1187396"/>
            <a:ext cx="3314700" cy="3200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C8255D-70FE-4F04-C94B-F921BE93DEF0}"/>
              </a:ext>
            </a:extLst>
          </p:cNvPr>
          <p:cNvSpPr txBox="1"/>
          <p:nvPr/>
        </p:nvSpPr>
        <p:spPr>
          <a:xfrm>
            <a:off x="6150615" y="880745"/>
            <a:ext cx="2225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M1+[T7+T8]</a:t>
            </a:r>
          </a:p>
        </p:txBody>
      </p:sp>
    </p:spTree>
    <p:extLst>
      <p:ext uri="{BB962C8B-B14F-4D97-AF65-F5344CB8AC3E}">
        <p14:creationId xmlns:p14="http://schemas.microsoft.com/office/powerpoint/2010/main" val="132486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9125</TotalTime>
  <Words>1114</Words>
  <Application>Microsoft Macintosh PowerPoint</Application>
  <PresentationFormat>Widescreen</PresentationFormat>
  <Paragraphs>159</Paragraphs>
  <Slides>24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DengXian</vt:lpstr>
      <vt:lpstr>Kai</vt:lpstr>
      <vt:lpstr>SimSun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Known objects within 10pc</vt:lpstr>
      <vt:lpstr>Radius, mass, density, temperature of low mass objects</vt:lpstr>
      <vt:lpstr>Atmospheres of Jupiter/Y, T, L and late-M dwarfs</vt:lpstr>
      <vt:lpstr>BDs are formed like stars, look like giant planets</vt:lpstr>
      <vt:lpstr>PowerPoint Presentation</vt:lpstr>
      <vt:lpstr>What are benchmark brown dwarfs?</vt:lpstr>
      <vt:lpstr>GL 229 B is a close binary</vt:lpstr>
      <vt:lpstr>PowerPoint Presentation</vt:lpstr>
      <vt:lpstr>UPM J1040-3551 A &amp; B</vt:lpstr>
      <vt:lpstr>Over luminosity due to binarity</vt:lpstr>
      <vt:lpstr>[M4+M4] + [T6+T9]  hierarchical quadruple</vt:lpstr>
      <vt:lpstr>UPM J1040-3551 Bb is a potential planetary mass object </vt:lpstr>
      <vt:lpstr>PowerPoint Presentation</vt:lpstr>
      <vt:lpstr>A mildly metal-poor  M2 + T5 wide binary</vt:lpstr>
      <vt:lpstr>« Benchmark brown dwarfs » series</vt:lpstr>
      <vt:lpstr>PowerPoint Presentation</vt:lpstr>
      <vt:lpstr>PowerPoint Presentation</vt:lpstr>
      <vt:lpstr>The first halo WD + L subdwarf wide binary  VVV 1256-62 AB</vt:lpstr>
      <vt:lpstr>The L3 subdwarf companion  (0.082M☉, 2290K, [Fe/H] = -0.81)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ZengHua Zhang</dc:creator>
  <cp:lastModifiedBy>Zenghua Zhang</cp:lastModifiedBy>
  <cp:revision>265</cp:revision>
  <dcterms:created xsi:type="dcterms:W3CDTF">2023-06-30T00:28:22Z</dcterms:created>
  <dcterms:modified xsi:type="dcterms:W3CDTF">2025-06-30T01:47:41Z</dcterms:modified>
</cp:coreProperties>
</file>